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handoutMasterIdLst>
    <p:handoutMasterId r:id="rId37"/>
  </p:handoutMasterIdLst>
  <p:sldIdLst>
    <p:sldId id="568" r:id="rId2"/>
    <p:sldId id="600" r:id="rId3"/>
    <p:sldId id="506" r:id="rId4"/>
    <p:sldId id="500" r:id="rId5"/>
    <p:sldId id="460" r:id="rId6"/>
    <p:sldId id="480" r:id="rId7"/>
    <p:sldId id="332" r:id="rId8"/>
    <p:sldId id="577" r:id="rId9"/>
    <p:sldId id="583" r:id="rId10"/>
    <p:sldId id="554" r:id="rId11"/>
    <p:sldId id="330" r:id="rId12"/>
    <p:sldId id="587" r:id="rId13"/>
    <p:sldId id="588" r:id="rId14"/>
    <p:sldId id="601" r:id="rId15"/>
    <p:sldId id="602" r:id="rId16"/>
    <p:sldId id="593" r:id="rId17"/>
    <p:sldId id="594" r:id="rId18"/>
    <p:sldId id="327" r:id="rId19"/>
    <p:sldId id="565" r:id="rId20"/>
    <p:sldId id="605" r:id="rId21"/>
    <p:sldId id="566" r:id="rId22"/>
    <p:sldId id="603" r:id="rId23"/>
    <p:sldId id="564" r:id="rId24"/>
    <p:sldId id="604" r:id="rId25"/>
    <p:sldId id="256" r:id="rId26"/>
    <p:sldId id="267" r:id="rId27"/>
    <p:sldId id="257" r:id="rId28"/>
    <p:sldId id="270" r:id="rId29"/>
    <p:sldId id="269" r:id="rId30"/>
    <p:sldId id="265" r:id="rId31"/>
    <p:sldId id="266" r:id="rId32"/>
    <p:sldId id="271" r:id="rId33"/>
    <p:sldId id="262" r:id="rId34"/>
    <p:sldId id="268" r:id="rId35"/>
  </p:sldIdLst>
  <p:sldSz cx="9144000" cy="5143500" type="screen16x9"/>
  <p:notesSz cx="6858000" cy="9947275"/>
  <p:defaultText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6B941DE-E6BE-4FF7-AE9F-B43E3DB22073}">
          <p14:sldIdLst>
            <p14:sldId id="568"/>
            <p14:sldId id="600"/>
            <p14:sldId id="506"/>
            <p14:sldId id="500"/>
            <p14:sldId id="460"/>
            <p14:sldId id="480"/>
            <p14:sldId id="332"/>
            <p14:sldId id="577"/>
            <p14:sldId id="583"/>
            <p14:sldId id="554"/>
            <p14:sldId id="330"/>
            <p14:sldId id="587"/>
            <p14:sldId id="588"/>
            <p14:sldId id="601"/>
            <p14:sldId id="602"/>
            <p14:sldId id="593"/>
            <p14:sldId id="594"/>
            <p14:sldId id="327"/>
            <p14:sldId id="565"/>
            <p14:sldId id="605"/>
            <p14:sldId id="566"/>
            <p14:sldId id="603"/>
            <p14:sldId id="564"/>
            <p14:sldId id="604"/>
          </p14:sldIdLst>
        </p14:section>
        <p14:section name="Default Section" id="{529CF80E-BCC9-43E7-AA9C-3C93B4638C68}">
          <p14:sldIdLst/>
        </p14:section>
        <p14:section name="Simple version" id="{3BEF37A9-3CA1-4C60-BA74-F8AAB870137B}">
          <p14:sldIdLst/>
        </p14:section>
        <p14:section name="Detailed version" id="{B31276A7-7636-43BA-912D-2AB01823CCEE}">
          <p14:sldIdLst>
            <p14:sldId id="256"/>
            <p14:sldId id="267"/>
            <p14:sldId id="257"/>
            <p14:sldId id="270"/>
            <p14:sldId id="269"/>
            <p14:sldId id="265"/>
            <p14:sldId id="266"/>
            <p14:sldId id="271"/>
            <p14:sldId id="262"/>
            <p14:sldId id="268"/>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8E6"/>
    <a:srgbClr val="FEE869"/>
    <a:srgbClr val="F5F3F1"/>
    <a:srgbClr val="FDFAF9"/>
    <a:srgbClr val="F7F6F5"/>
    <a:srgbClr val="FAFAF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03" autoAdjust="0"/>
    <p:restoredTop sz="94360" autoAdjust="0"/>
  </p:normalViewPr>
  <p:slideViewPr>
    <p:cSldViewPr snapToGrid="0" snapToObjects="1">
      <p:cViewPr varScale="1">
        <p:scale>
          <a:sx n="90" d="100"/>
          <a:sy n="90" d="100"/>
        </p:scale>
        <p:origin x="978" y="78"/>
      </p:cViewPr>
      <p:guideLst>
        <p:guide orient="horz" pos="1620"/>
        <p:guide pos="2880"/>
      </p:guideLst>
    </p:cSldViewPr>
  </p:slideViewPr>
  <p:notesTextViewPr>
    <p:cViewPr>
      <p:scale>
        <a:sx n="100" d="100"/>
        <a:sy n="100" d="100"/>
      </p:scale>
      <p:origin x="0" y="0"/>
    </p:cViewPr>
  </p:notesTextViewPr>
  <p:sorterViewPr>
    <p:cViewPr>
      <p:scale>
        <a:sx n="150" d="100"/>
        <a:sy n="150" d="100"/>
      </p:scale>
      <p:origin x="0" y="-10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97364"/>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sz="quarter" idx="1"/>
          </p:nvPr>
        </p:nvSpPr>
        <p:spPr>
          <a:xfrm>
            <a:off x="3884613" y="0"/>
            <a:ext cx="2971800" cy="497364"/>
          </a:xfrm>
          <a:prstGeom prst="rect">
            <a:avLst/>
          </a:prstGeom>
        </p:spPr>
        <p:txBody>
          <a:bodyPr vert="horz" lIns="91440" tIns="45720" rIns="91440" bIns="45720" rtlCol="0"/>
          <a:lstStyle>
            <a:lvl1pPr algn="r">
              <a:defRPr sz="1200"/>
            </a:lvl1pPr>
          </a:lstStyle>
          <a:p>
            <a:fld id="{792D012F-B831-4540-AB05-C3D2121A65CA}" type="datetime1">
              <a:rPr lang="en-US" smtClean="0"/>
              <a:t>9/26/2019</a:t>
            </a:fld>
            <a:endParaRPr lang="fi-FI"/>
          </a:p>
        </p:txBody>
      </p:sp>
      <p:sp>
        <p:nvSpPr>
          <p:cNvPr id="4" name="Alatunnisteen paikkamerkki 3"/>
          <p:cNvSpPr>
            <a:spLocks noGrp="1"/>
          </p:cNvSpPr>
          <p:nvPr>
            <p:ph type="ftr" sz="quarter" idx="2"/>
          </p:nvPr>
        </p:nvSpPr>
        <p:spPr>
          <a:xfrm>
            <a:off x="0" y="9448185"/>
            <a:ext cx="2971800" cy="497364"/>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p:cNvSpPr>
            <a:spLocks noGrp="1"/>
          </p:cNvSpPr>
          <p:nvPr>
            <p:ph type="sldNum" sz="quarter" idx="3"/>
          </p:nvPr>
        </p:nvSpPr>
        <p:spPr>
          <a:xfrm>
            <a:off x="3884613" y="9448185"/>
            <a:ext cx="2971800" cy="497364"/>
          </a:xfrm>
          <a:prstGeom prst="rect">
            <a:avLst/>
          </a:prstGeom>
        </p:spPr>
        <p:txBody>
          <a:bodyPr vert="horz" lIns="91440" tIns="45720" rIns="91440" bIns="45720" rtlCol="0" anchor="b"/>
          <a:lstStyle>
            <a:lvl1pPr algn="r">
              <a:defRPr sz="1200"/>
            </a:lvl1pPr>
          </a:lstStyle>
          <a:p>
            <a:fld id="{81D2672E-8224-1B45-A4BE-0DC9C77BE163}" type="slidenum">
              <a:rPr lang="fi-FI" smtClean="0"/>
              <a:t>‹#›</a:t>
            </a:fld>
            <a:endParaRPr lang="fi-FI"/>
          </a:p>
        </p:txBody>
      </p:sp>
    </p:spTree>
    <p:extLst>
      <p:ext uri="{BB962C8B-B14F-4D97-AF65-F5344CB8AC3E}">
        <p14:creationId xmlns:p14="http://schemas.microsoft.com/office/powerpoint/2010/main" val="6877133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97364"/>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97364"/>
          </a:xfrm>
          <a:prstGeom prst="rect">
            <a:avLst/>
          </a:prstGeom>
        </p:spPr>
        <p:txBody>
          <a:bodyPr vert="horz" lIns="91440" tIns="45720" rIns="91440" bIns="45720" rtlCol="0"/>
          <a:lstStyle>
            <a:lvl1pPr algn="r">
              <a:defRPr sz="1200"/>
            </a:lvl1pPr>
          </a:lstStyle>
          <a:p>
            <a:fld id="{509D4215-CDD4-4A43-A700-2A9C32C1C0E3}" type="datetime1">
              <a:rPr lang="en-US" smtClean="0"/>
              <a:t>9/26/2019</a:t>
            </a:fld>
            <a:endParaRPr lang="fi-FI"/>
          </a:p>
        </p:txBody>
      </p:sp>
      <p:sp>
        <p:nvSpPr>
          <p:cNvPr id="4" name="Dian kuvan paikkamerkki 3"/>
          <p:cNvSpPr>
            <a:spLocks noGrp="1" noRot="1" noChangeAspect="1"/>
          </p:cNvSpPr>
          <p:nvPr>
            <p:ph type="sldImg" idx="2"/>
          </p:nvPr>
        </p:nvSpPr>
        <p:spPr>
          <a:xfrm>
            <a:off x="114300" y="746125"/>
            <a:ext cx="6629400" cy="3730625"/>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724956"/>
            <a:ext cx="5486400" cy="4476274"/>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9448185"/>
            <a:ext cx="2971800" cy="497364"/>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9448185"/>
            <a:ext cx="2971800" cy="497364"/>
          </a:xfrm>
          <a:prstGeom prst="rect">
            <a:avLst/>
          </a:prstGeom>
        </p:spPr>
        <p:txBody>
          <a:bodyPr vert="horz" lIns="91440" tIns="45720" rIns="91440" bIns="45720" rtlCol="0" anchor="b"/>
          <a:lstStyle>
            <a:lvl1pPr algn="r">
              <a:defRPr sz="1200"/>
            </a:lvl1pPr>
          </a:lstStyle>
          <a:p>
            <a:fld id="{EACFF486-25D6-7749-9C58-877F2079E146}" type="slidenum">
              <a:rPr lang="fi-FI" smtClean="0"/>
              <a:t>‹#›</a:t>
            </a:fld>
            <a:endParaRPr lang="fi-FI"/>
          </a:p>
        </p:txBody>
      </p:sp>
    </p:spTree>
    <p:extLst>
      <p:ext uri="{BB962C8B-B14F-4D97-AF65-F5344CB8AC3E}">
        <p14:creationId xmlns:p14="http://schemas.microsoft.com/office/powerpoint/2010/main" val="221438299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DA9EC88-386D-4BA7-B513-23A9A5BF6494}" type="slidenum">
              <a:rPr lang="en-GB" smtClean="0"/>
              <a:t>1</a:t>
            </a:fld>
            <a:endParaRPr lang="en-GB"/>
          </a:p>
        </p:txBody>
      </p:sp>
    </p:spTree>
    <p:extLst>
      <p:ext uri="{BB962C8B-B14F-4D97-AF65-F5344CB8AC3E}">
        <p14:creationId xmlns:p14="http://schemas.microsoft.com/office/powerpoint/2010/main" val="3552551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9" name="Google Shape;16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5" name="Google Shape;17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3" name="Google Shape;18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04653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5" name="Google Shape;26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41ae44fd5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1" name="Google Shape;271;g41ae44fd5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75719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5" name="Google Shape;19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68404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34050d401e_2_97: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6" name="Google Shape;226;g34050d401e_2_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fi-FI" dirty="0"/>
          </a:p>
        </p:txBody>
      </p:sp>
    </p:spTree>
    <p:extLst>
      <p:ext uri="{BB962C8B-B14F-4D97-AF65-F5344CB8AC3E}">
        <p14:creationId xmlns:p14="http://schemas.microsoft.com/office/powerpoint/2010/main" val="25214983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nsimmäinen sivu">
    <p:spTree>
      <p:nvGrpSpPr>
        <p:cNvPr id="1" name=""/>
        <p:cNvGrpSpPr/>
        <p:nvPr/>
      </p:nvGrpSpPr>
      <p:grpSpPr>
        <a:xfrm>
          <a:off x="0" y="0"/>
          <a:ext cx="0" cy="0"/>
          <a:chOff x="0" y="0"/>
          <a:chExt cx="0" cy="0"/>
        </a:xfrm>
      </p:grpSpPr>
      <p:sp>
        <p:nvSpPr>
          <p:cNvPr id="11" name="Suorakulmio 10"/>
          <p:cNvSpPr/>
          <p:nvPr userDrawn="1"/>
        </p:nvSpPr>
        <p:spPr>
          <a:xfrm>
            <a:off x="0" y="0"/>
            <a:ext cx="91440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pic>
        <p:nvPicPr>
          <p:cNvPr id="6" name="Kuva 5" descr="Keto_logo_27.11.ai"/>
          <p:cNvPicPr>
            <a:picLocks noChangeAspect="1"/>
          </p:cNvPicPr>
          <p:nvPr userDrawn="1"/>
        </p:nvPicPr>
        <p:blipFill rotWithShape="1">
          <a:blip r:embed="rId2">
            <a:extLst>
              <a:ext uri="{28A0092B-C50C-407E-A947-70E740481C1C}">
                <a14:useLocalDpi xmlns:a14="http://schemas.microsoft.com/office/drawing/2010/main" val="0"/>
              </a:ext>
            </a:extLst>
          </a:blip>
          <a:srcRect l="16403" t="28272" r="18446" b="34747"/>
          <a:stretch/>
        </p:blipFill>
        <p:spPr>
          <a:xfrm>
            <a:off x="1997215" y="1603064"/>
            <a:ext cx="4739969" cy="1902088"/>
          </a:xfrm>
          <a:prstGeom prst="rect">
            <a:avLst/>
          </a:prstGeom>
        </p:spPr>
      </p:pic>
      <p:pic>
        <p:nvPicPr>
          <p:cNvPr id="4" name="Kuva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79600" y="576930"/>
            <a:ext cx="5270500" cy="3726013"/>
          </a:xfrm>
          <a:prstGeom prst="rect">
            <a:avLst/>
          </a:prstGeom>
        </p:spPr>
      </p:pic>
    </p:spTree>
    <p:extLst>
      <p:ext uri="{BB962C8B-B14F-4D97-AF65-F5344CB8AC3E}">
        <p14:creationId xmlns:p14="http://schemas.microsoft.com/office/powerpoint/2010/main" val="1852142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perustyylejä naps.</a:t>
            </a:r>
          </a:p>
        </p:txBody>
      </p:sp>
      <p:sp>
        <p:nvSpPr>
          <p:cNvPr id="4" name="Sisällön paikkamerkki 3"/>
          <p:cNvSpPr>
            <a:spLocks noGrp="1"/>
          </p:cNvSpPr>
          <p:nvPr>
            <p:ph sz="half" idx="2"/>
          </p:nvPr>
        </p:nvSpPr>
        <p:spPr>
          <a:xfrm>
            <a:off x="457200" y="873883"/>
            <a:ext cx="5260735" cy="3565376"/>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Päivämäärän paikkamerkki 4"/>
          <p:cNvSpPr>
            <a:spLocks noGrp="1"/>
          </p:cNvSpPr>
          <p:nvPr>
            <p:ph type="dt" sz="half" idx="10"/>
          </p:nvPr>
        </p:nvSpPr>
        <p:spPr/>
        <p:txBody>
          <a:bodyPr/>
          <a:lstStyle/>
          <a:p>
            <a:fld id="{A533FB27-7902-FF4E-977C-5E52147A0ACE}" type="datetime1">
              <a:rPr lang="fi-FI" smtClean="0"/>
              <a:t>26.9.2019</a:t>
            </a:fld>
            <a:endParaRPr lang="fi-FI"/>
          </a:p>
        </p:txBody>
      </p:sp>
      <p:sp>
        <p:nvSpPr>
          <p:cNvPr id="6" name="Alatunnisteen paikkamerkki 5"/>
          <p:cNvSpPr>
            <a:spLocks noGrp="1"/>
          </p:cNvSpPr>
          <p:nvPr>
            <p:ph type="ftr" sz="quarter" idx="11"/>
          </p:nvPr>
        </p:nvSpPr>
        <p:spPr/>
        <p:txBody>
          <a:bodyPr/>
          <a:lstStyle/>
          <a:p>
            <a:r>
              <a:rPr lang="fi-FI" dirty="0"/>
              <a:t>© 2016 Keto Software</a:t>
            </a:r>
          </a:p>
        </p:txBody>
      </p:sp>
      <p:sp>
        <p:nvSpPr>
          <p:cNvPr id="7" name="Dian numeron paikkamerkki 6"/>
          <p:cNvSpPr>
            <a:spLocks noGrp="1"/>
          </p:cNvSpPr>
          <p:nvPr>
            <p:ph type="sldNum" sz="quarter" idx="12"/>
          </p:nvPr>
        </p:nvSpPr>
        <p:spPr/>
        <p:txBody>
          <a:bodyPr/>
          <a:lstStyle/>
          <a:p>
            <a:fld id="{C12A61D8-3E62-D74B-9144-BC7070BCE14C}" type="slidenum">
              <a:rPr lang="fi-FI" smtClean="0"/>
              <a:t>‹#›</a:t>
            </a:fld>
            <a:endParaRPr lang="fi-FI"/>
          </a:p>
        </p:txBody>
      </p:sp>
      <p:sp>
        <p:nvSpPr>
          <p:cNvPr id="8" name="Sisällön paikkamerkki 2"/>
          <p:cNvSpPr>
            <a:spLocks noGrp="1"/>
          </p:cNvSpPr>
          <p:nvPr>
            <p:ph sz="half" idx="13"/>
          </p:nvPr>
        </p:nvSpPr>
        <p:spPr>
          <a:xfrm>
            <a:off x="5761184" y="2682613"/>
            <a:ext cx="2925615" cy="1756646"/>
          </a:xfrm>
        </p:spPr>
        <p:txBody>
          <a:bodyPr>
            <a:normAutofit/>
          </a:bodyPr>
          <a:lstStyle>
            <a:lvl1pPr>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fi-FI" dirty="0"/>
              <a:t>Muokkaa tekstin perustyylejä napsauttamalla</a:t>
            </a:r>
          </a:p>
        </p:txBody>
      </p:sp>
      <p:sp>
        <p:nvSpPr>
          <p:cNvPr id="9" name="Sisällön paikkamerkki 2"/>
          <p:cNvSpPr>
            <a:spLocks noGrp="1"/>
          </p:cNvSpPr>
          <p:nvPr>
            <p:ph sz="half" idx="14"/>
          </p:nvPr>
        </p:nvSpPr>
        <p:spPr>
          <a:xfrm>
            <a:off x="5761184" y="873883"/>
            <a:ext cx="2925615" cy="1756646"/>
          </a:xfrm>
        </p:spPr>
        <p:txBody>
          <a:bodyPr>
            <a:normAutofit/>
          </a:bodyPr>
          <a:lstStyle>
            <a:lvl1pPr>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fi-FI" dirty="0"/>
              <a:t>Muokkaa tekstin perustyylejä napsauttamalla</a:t>
            </a:r>
          </a:p>
        </p:txBody>
      </p:sp>
    </p:spTree>
    <p:extLst>
      <p:ext uri="{BB962C8B-B14F-4D97-AF65-F5344CB8AC3E}">
        <p14:creationId xmlns:p14="http://schemas.microsoft.com/office/powerpoint/2010/main" val="2817053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a:t>Muokkaa perustyylejä naps.</a:t>
            </a:r>
          </a:p>
        </p:txBody>
      </p:sp>
      <p:sp>
        <p:nvSpPr>
          <p:cNvPr id="3" name="Tekstin paikkamerkki 2"/>
          <p:cNvSpPr>
            <a:spLocks noGrp="1"/>
          </p:cNvSpPr>
          <p:nvPr>
            <p:ph type="body" idx="1"/>
          </p:nvPr>
        </p:nvSpPr>
        <p:spPr>
          <a:xfrm>
            <a:off x="457200" y="974500"/>
            <a:ext cx="4040188" cy="656657"/>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
        <p:nvSpPr>
          <p:cNvPr id="4" name="Sisällön paikkamerkki 3"/>
          <p:cNvSpPr>
            <a:spLocks noGrp="1"/>
          </p:cNvSpPr>
          <p:nvPr>
            <p:ph sz="half" idx="2"/>
          </p:nvPr>
        </p:nvSpPr>
        <p:spPr>
          <a:xfrm>
            <a:off x="457200" y="1631156"/>
            <a:ext cx="4040188" cy="2963465"/>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Tekstin paikkamerkki 4"/>
          <p:cNvSpPr>
            <a:spLocks noGrp="1"/>
          </p:cNvSpPr>
          <p:nvPr>
            <p:ph type="body" sz="quarter" idx="3"/>
          </p:nvPr>
        </p:nvSpPr>
        <p:spPr>
          <a:xfrm>
            <a:off x="4645026" y="974500"/>
            <a:ext cx="4041775" cy="656657"/>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
        <p:nvSpPr>
          <p:cNvPr id="6" name="Sisällön paikkamerkki 5"/>
          <p:cNvSpPr>
            <a:spLocks noGrp="1"/>
          </p:cNvSpPr>
          <p:nvPr>
            <p:ph sz="quarter" idx="4"/>
          </p:nvPr>
        </p:nvSpPr>
        <p:spPr>
          <a:xfrm>
            <a:off x="4645026" y="1631156"/>
            <a:ext cx="4041775" cy="2963466"/>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7" name="Päivämäärän paikkamerkki 6"/>
          <p:cNvSpPr>
            <a:spLocks noGrp="1"/>
          </p:cNvSpPr>
          <p:nvPr>
            <p:ph type="dt" sz="half" idx="10"/>
          </p:nvPr>
        </p:nvSpPr>
        <p:spPr/>
        <p:txBody>
          <a:bodyPr/>
          <a:lstStyle/>
          <a:p>
            <a:fld id="{0DD7596B-6E12-834D-8CBC-54EE2C67BD9D}" type="datetime1">
              <a:rPr lang="fi-FI" smtClean="0"/>
              <a:t>26.9.2019</a:t>
            </a:fld>
            <a:endParaRPr lang="fi-FI"/>
          </a:p>
        </p:txBody>
      </p:sp>
      <p:sp>
        <p:nvSpPr>
          <p:cNvPr id="8" name="Alatunnisteen paikkamerkki 7"/>
          <p:cNvSpPr>
            <a:spLocks noGrp="1"/>
          </p:cNvSpPr>
          <p:nvPr>
            <p:ph type="ftr" sz="quarter" idx="11"/>
          </p:nvPr>
        </p:nvSpPr>
        <p:spPr/>
        <p:txBody>
          <a:bodyPr/>
          <a:lstStyle/>
          <a:p>
            <a:r>
              <a:rPr lang="fi-FI" dirty="0"/>
              <a:t>© 2016 Keto Software</a:t>
            </a:r>
          </a:p>
        </p:txBody>
      </p:sp>
      <p:sp>
        <p:nvSpPr>
          <p:cNvPr id="9" name="Dian numeron paikkamerkki 8"/>
          <p:cNvSpPr>
            <a:spLocks noGrp="1"/>
          </p:cNvSpPr>
          <p:nvPr>
            <p:ph type="sldNum" sz="quarter" idx="12"/>
          </p:nvPr>
        </p:nvSpPr>
        <p:spPr/>
        <p:txBody>
          <a:bodyPr/>
          <a:lstStyle/>
          <a:p>
            <a:fld id="{C12A61D8-3E62-D74B-9144-BC7070BCE14C}" type="slidenum">
              <a:rPr lang="fi-FI" smtClean="0"/>
              <a:t>‹#›</a:t>
            </a:fld>
            <a:endParaRPr lang="fi-FI"/>
          </a:p>
        </p:txBody>
      </p:sp>
    </p:spTree>
    <p:extLst>
      <p:ext uri="{BB962C8B-B14F-4D97-AF65-F5344CB8AC3E}">
        <p14:creationId xmlns:p14="http://schemas.microsoft.com/office/powerpoint/2010/main" val="26301625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perustyylejä naps.</a:t>
            </a:r>
          </a:p>
        </p:txBody>
      </p:sp>
      <p:sp>
        <p:nvSpPr>
          <p:cNvPr id="3" name="Päivämäärän paikkamerkki 2"/>
          <p:cNvSpPr>
            <a:spLocks noGrp="1"/>
          </p:cNvSpPr>
          <p:nvPr>
            <p:ph type="dt" sz="half" idx="10"/>
          </p:nvPr>
        </p:nvSpPr>
        <p:spPr/>
        <p:txBody>
          <a:bodyPr/>
          <a:lstStyle/>
          <a:p>
            <a:fld id="{E012B4F2-4813-B04A-A8EF-10E43B963CB1}" type="datetime1">
              <a:rPr lang="fi-FI" smtClean="0"/>
              <a:t>26.9.2019</a:t>
            </a:fld>
            <a:endParaRPr lang="fi-FI"/>
          </a:p>
        </p:txBody>
      </p:sp>
      <p:sp>
        <p:nvSpPr>
          <p:cNvPr id="4" name="Alatunnisteen paikkamerkki 3"/>
          <p:cNvSpPr>
            <a:spLocks noGrp="1"/>
          </p:cNvSpPr>
          <p:nvPr>
            <p:ph type="ftr" sz="quarter" idx="11"/>
          </p:nvPr>
        </p:nvSpPr>
        <p:spPr/>
        <p:txBody>
          <a:bodyPr/>
          <a:lstStyle/>
          <a:p>
            <a:r>
              <a:rPr lang="fi-FI"/>
              <a:t>© 2015 Keto Software</a:t>
            </a:r>
            <a:endParaRPr lang="fi-FI" dirty="0"/>
          </a:p>
        </p:txBody>
      </p:sp>
      <p:sp>
        <p:nvSpPr>
          <p:cNvPr id="5" name="Dian numeron paikkamerkki 4"/>
          <p:cNvSpPr>
            <a:spLocks noGrp="1"/>
          </p:cNvSpPr>
          <p:nvPr>
            <p:ph type="sldNum" sz="quarter" idx="12"/>
          </p:nvPr>
        </p:nvSpPr>
        <p:spPr/>
        <p:txBody>
          <a:bodyPr/>
          <a:lstStyle/>
          <a:p>
            <a:fld id="{C12A61D8-3E62-D74B-9144-BC7070BCE14C}" type="slidenum">
              <a:rPr lang="fi-FI" smtClean="0"/>
              <a:t>‹#›</a:t>
            </a:fld>
            <a:endParaRPr lang="fi-FI"/>
          </a:p>
        </p:txBody>
      </p:sp>
    </p:spTree>
    <p:extLst>
      <p:ext uri="{BB962C8B-B14F-4D97-AF65-F5344CB8AC3E}">
        <p14:creationId xmlns:p14="http://schemas.microsoft.com/office/powerpoint/2010/main" val="3970034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04F04F19-4962-4445-9E43-C34397DFC0A6}" type="datetime1">
              <a:rPr lang="fi-FI" smtClean="0"/>
              <a:t>26.9.2019</a:t>
            </a:fld>
            <a:endParaRPr lang="fi-FI"/>
          </a:p>
        </p:txBody>
      </p:sp>
      <p:sp>
        <p:nvSpPr>
          <p:cNvPr id="3" name="Alatunnisteen paikkamerkki 2"/>
          <p:cNvSpPr>
            <a:spLocks noGrp="1"/>
          </p:cNvSpPr>
          <p:nvPr>
            <p:ph type="ftr" sz="quarter" idx="11"/>
          </p:nvPr>
        </p:nvSpPr>
        <p:spPr/>
        <p:txBody>
          <a:bodyPr/>
          <a:lstStyle/>
          <a:p>
            <a:r>
              <a:rPr lang="fi-FI"/>
              <a:t>© 2015 Keto Software</a:t>
            </a:r>
            <a:endParaRPr lang="fi-FI" dirty="0"/>
          </a:p>
        </p:txBody>
      </p:sp>
      <p:sp>
        <p:nvSpPr>
          <p:cNvPr id="4" name="Dian numeron paikkamerkki 3"/>
          <p:cNvSpPr>
            <a:spLocks noGrp="1"/>
          </p:cNvSpPr>
          <p:nvPr>
            <p:ph type="sldNum" sz="quarter" idx="12"/>
          </p:nvPr>
        </p:nvSpPr>
        <p:spPr/>
        <p:txBody>
          <a:bodyPr/>
          <a:lstStyle/>
          <a:p>
            <a:fld id="{C12A61D8-3E62-D74B-9144-BC7070BCE14C}" type="slidenum">
              <a:rPr lang="fi-FI" smtClean="0"/>
              <a:t>‹#›</a:t>
            </a:fld>
            <a:endParaRPr lang="fi-FI"/>
          </a:p>
        </p:txBody>
      </p:sp>
    </p:spTree>
    <p:extLst>
      <p:ext uri="{BB962C8B-B14F-4D97-AF65-F5344CB8AC3E}">
        <p14:creationId xmlns:p14="http://schemas.microsoft.com/office/powerpoint/2010/main" val="26160782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eferenssisivu">
    <p:spTree>
      <p:nvGrpSpPr>
        <p:cNvPr id="1" name=""/>
        <p:cNvGrpSpPr/>
        <p:nvPr/>
      </p:nvGrpSpPr>
      <p:grpSpPr>
        <a:xfrm>
          <a:off x="0" y="0"/>
          <a:ext cx="0" cy="0"/>
          <a:chOff x="0" y="0"/>
          <a:chExt cx="0" cy="0"/>
        </a:xfrm>
      </p:grpSpPr>
      <p:sp>
        <p:nvSpPr>
          <p:cNvPr id="2" name="Otsikko 1"/>
          <p:cNvSpPr>
            <a:spLocks noGrp="1"/>
          </p:cNvSpPr>
          <p:nvPr>
            <p:ph type="title"/>
          </p:nvPr>
        </p:nvSpPr>
        <p:spPr>
          <a:xfrm>
            <a:off x="275043" y="104379"/>
            <a:ext cx="8598110" cy="482749"/>
          </a:xfrm>
        </p:spPr>
        <p:txBody>
          <a:bodyPr/>
          <a:lstStyle/>
          <a:p>
            <a:r>
              <a:rPr lang="fi-FI"/>
              <a:t>Muokkaa perustyylejä naps.</a:t>
            </a:r>
          </a:p>
        </p:txBody>
      </p:sp>
      <p:sp>
        <p:nvSpPr>
          <p:cNvPr id="5" name="Päivämäärän paikkamerkki 4"/>
          <p:cNvSpPr>
            <a:spLocks noGrp="1"/>
          </p:cNvSpPr>
          <p:nvPr>
            <p:ph type="dt" sz="half" idx="10"/>
          </p:nvPr>
        </p:nvSpPr>
        <p:spPr/>
        <p:txBody>
          <a:bodyPr/>
          <a:lstStyle/>
          <a:p>
            <a:fld id="{DB1ECC11-0DCD-384F-B549-47202F345637}" type="datetime1">
              <a:rPr lang="fi-FI" smtClean="0"/>
              <a:t>26.9.2019</a:t>
            </a:fld>
            <a:endParaRPr lang="fi-FI" dirty="0"/>
          </a:p>
        </p:txBody>
      </p:sp>
      <p:sp>
        <p:nvSpPr>
          <p:cNvPr id="6" name="Alatunnisteen paikkamerkki 5"/>
          <p:cNvSpPr>
            <a:spLocks noGrp="1"/>
          </p:cNvSpPr>
          <p:nvPr>
            <p:ph type="ftr" sz="quarter" idx="11"/>
          </p:nvPr>
        </p:nvSpPr>
        <p:spPr/>
        <p:txBody>
          <a:bodyPr/>
          <a:lstStyle/>
          <a:p>
            <a:r>
              <a:rPr lang="fi-FI"/>
              <a:t>© 2015 Keto Software</a:t>
            </a:r>
            <a:endParaRPr lang="fi-FI" dirty="0"/>
          </a:p>
        </p:txBody>
      </p:sp>
      <p:sp>
        <p:nvSpPr>
          <p:cNvPr id="7" name="Dian numeron paikkamerkki 6"/>
          <p:cNvSpPr>
            <a:spLocks noGrp="1"/>
          </p:cNvSpPr>
          <p:nvPr>
            <p:ph type="sldNum" sz="quarter" idx="12"/>
          </p:nvPr>
        </p:nvSpPr>
        <p:spPr/>
        <p:txBody>
          <a:bodyPr/>
          <a:lstStyle/>
          <a:p>
            <a:fld id="{C12A61D8-3E62-D74B-9144-BC7070BCE14C}" type="slidenum">
              <a:rPr lang="fi-FI" smtClean="0"/>
              <a:t>‹#›</a:t>
            </a:fld>
            <a:endParaRPr lang="fi-FI"/>
          </a:p>
        </p:txBody>
      </p:sp>
      <p:sp>
        <p:nvSpPr>
          <p:cNvPr id="9" name="Sisällön paikkamerkki 2"/>
          <p:cNvSpPr>
            <a:spLocks noGrp="1"/>
          </p:cNvSpPr>
          <p:nvPr>
            <p:ph sz="half" idx="14"/>
          </p:nvPr>
        </p:nvSpPr>
        <p:spPr>
          <a:xfrm>
            <a:off x="275043" y="739605"/>
            <a:ext cx="3403370" cy="2491777"/>
          </a:xfrm>
        </p:spPr>
        <p:txBody>
          <a:bodyPr>
            <a:normAutofit/>
          </a:bodyPr>
          <a:lstStyle>
            <a:lvl1pPr>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fi-FI" dirty="0"/>
              <a:t>Muokkaa tekstin perustyylejä napsauttamalla</a:t>
            </a:r>
          </a:p>
        </p:txBody>
      </p:sp>
      <p:sp>
        <p:nvSpPr>
          <p:cNvPr id="11" name="Sisällön paikkamerkki 2"/>
          <p:cNvSpPr>
            <a:spLocks noGrp="1"/>
          </p:cNvSpPr>
          <p:nvPr>
            <p:ph sz="half" idx="16"/>
          </p:nvPr>
        </p:nvSpPr>
        <p:spPr>
          <a:xfrm>
            <a:off x="3742906" y="739604"/>
            <a:ext cx="1673441" cy="1219819"/>
          </a:xfrm>
        </p:spPr>
        <p:txBody>
          <a:bodyPr>
            <a:noAutofit/>
          </a:bodyPr>
          <a:lstStyle>
            <a:lvl1pPr>
              <a:defRPr sz="1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fi-FI" dirty="0"/>
              <a:t>Muokkaa tekstin perustyylejä napsauttamalla</a:t>
            </a:r>
          </a:p>
        </p:txBody>
      </p:sp>
      <p:sp>
        <p:nvSpPr>
          <p:cNvPr id="16" name="Sisällön paikkamerkki 2"/>
          <p:cNvSpPr>
            <a:spLocks noGrp="1"/>
          </p:cNvSpPr>
          <p:nvPr>
            <p:ph sz="half" idx="20"/>
          </p:nvPr>
        </p:nvSpPr>
        <p:spPr>
          <a:xfrm>
            <a:off x="3742906" y="2011563"/>
            <a:ext cx="1673441" cy="1219819"/>
          </a:xfrm>
        </p:spPr>
        <p:txBody>
          <a:bodyPr>
            <a:noAutofit/>
          </a:bodyPr>
          <a:lstStyle>
            <a:lvl1pPr>
              <a:defRPr sz="1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fi-FI" dirty="0"/>
              <a:t>Muokkaa tekstin perustyylejä napsauttamalla</a:t>
            </a:r>
          </a:p>
        </p:txBody>
      </p:sp>
      <p:sp>
        <p:nvSpPr>
          <p:cNvPr id="17" name="Sisällön paikkamerkki 2"/>
          <p:cNvSpPr>
            <a:spLocks noGrp="1"/>
          </p:cNvSpPr>
          <p:nvPr>
            <p:ph sz="half" idx="21"/>
          </p:nvPr>
        </p:nvSpPr>
        <p:spPr>
          <a:xfrm>
            <a:off x="275043" y="3306577"/>
            <a:ext cx="1673441" cy="1219819"/>
          </a:xfrm>
        </p:spPr>
        <p:txBody>
          <a:bodyPr>
            <a:noAutofit/>
          </a:bodyPr>
          <a:lstStyle>
            <a:lvl1pPr>
              <a:defRPr sz="1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fi-FI" dirty="0"/>
              <a:t>Muokkaa tekstin perustyylejä napsauttamalla</a:t>
            </a:r>
          </a:p>
        </p:txBody>
      </p:sp>
      <p:sp>
        <p:nvSpPr>
          <p:cNvPr id="18" name="Sisällön paikkamerkki 2"/>
          <p:cNvSpPr>
            <a:spLocks noGrp="1"/>
          </p:cNvSpPr>
          <p:nvPr>
            <p:ph sz="half" idx="22"/>
          </p:nvPr>
        </p:nvSpPr>
        <p:spPr>
          <a:xfrm>
            <a:off x="2004972" y="3306577"/>
            <a:ext cx="1673441" cy="1219819"/>
          </a:xfrm>
        </p:spPr>
        <p:txBody>
          <a:bodyPr>
            <a:noAutofit/>
          </a:bodyPr>
          <a:lstStyle>
            <a:lvl1pPr>
              <a:defRPr sz="1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fi-FI" dirty="0"/>
              <a:t>Muokkaa tekstin perustyylejä napsauttamalla</a:t>
            </a:r>
          </a:p>
        </p:txBody>
      </p:sp>
      <p:sp>
        <p:nvSpPr>
          <p:cNvPr id="19" name="Sisällön paikkamerkki 2"/>
          <p:cNvSpPr>
            <a:spLocks noGrp="1"/>
          </p:cNvSpPr>
          <p:nvPr>
            <p:ph sz="half" idx="23"/>
          </p:nvPr>
        </p:nvSpPr>
        <p:spPr>
          <a:xfrm>
            <a:off x="3746910" y="3306577"/>
            <a:ext cx="1673441" cy="1219819"/>
          </a:xfrm>
        </p:spPr>
        <p:txBody>
          <a:bodyPr>
            <a:noAutofit/>
          </a:bodyPr>
          <a:lstStyle>
            <a:lvl1pPr>
              <a:defRPr sz="1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fi-FI" dirty="0"/>
              <a:t>Muokkaa tekstin perustyylejä napsauttamalla</a:t>
            </a:r>
          </a:p>
        </p:txBody>
      </p:sp>
      <p:sp>
        <p:nvSpPr>
          <p:cNvPr id="20" name="Sisällön paikkamerkki 2"/>
          <p:cNvSpPr>
            <a:spLocks noGrp="1"/>
          </p:cNvSpPr>
          <p:nvPr>
            <p:ph sz="half" idx="24"/>
          </p:nvPr>
        </p:nvSpPr>
        <p:spPr>
          <a:xfrm>
            <a:off x="5482842" y="739605"/>
            <a:ext cx="1673441" cy="1219819"/>
          </a:xfrm>
        </p:spPr>
        <p:txBody>
          <a:bodyPr>
            <a:noAutofit/>
          </a:bodyPr>
          <a:lstStyle>
            <a:lvl1pPr>
              <a:defRPr sz="1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fi-FI" dirty="0"/>
              <a:t>Muokkaa tekstin perustyylejä napsauttamalla</a:t>
            </a:r>
          </a:p>
        </p:txBody>
      </p:sp>
      <p:sp>
        <p:nvSpPr>
          <p:cNvPr id="21" name="Sisällön paikkamerkki 2"/>
          <p:cNvSpPr>
            <a:spLocks noGrp="1"/>
          </p:cNvSpPr>
          <p:nvPr>
            <p:ph sz="half" idx="25"/>
          </p:nvPr>
        </p:nvSpPr>
        <p:spPr>
          <a:xfrm>
            <a:off x="5482842" y="2011564"/>
            <a:ext cx="1673441" cy="1219819"/>
          </a:xfrm>
        </p:spPr>
        <p:txBody>
          <a:bodyPr>
            <a:noAutofit/>
          </a:bodyPr>
          <a:lstStyle>
            <a:lvl1pPr>
              <a:defRPr sz="1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fi-FI" dirty="0"/>
              <a:t>Muokkaa tekstin perustyylejä napsauttamalla</a:t>
            </a:r>
          </a:p>
        </p:txBody>
      </p:sp>
      <p:sp>
        <p:nvSpPr>
          <p:cNvPr id="22" name="Sisällön paikkamerkki 2"/>
          <p:cNvSpPr>
            <a:spLocks noGrp="1"/>
          </p:cNvSpPr>
          <p:nvPr>
            <p:ph sz="half" idx="26"/>
          </p:nvPr>
        </p:nvSpPr>
        <p:spPr>
          <a:xfrm>
            <a:off x="5486846" y="3306578"/>
            <a:ext cx="1673441" cy="1219819"/>
          </a:xfrm>
        </p:spPr>
        <p:txBody>
          <a:bodyPr>
            <a:noAutofit/>
          </a:bodyPr>
          <a:lstStyle>
            <a:lvl1pPr>
              <a:defRPr sz="1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fi-FI" dirty="0"/>
              <a:t>Muokkaa tekstin perustyylejä napsauttamalla</a:t>
            </a:r>
          </a:p>
        </p:txBody>
      </p:sp>
      <p:sp>
        <p:nvSpPr>
          <p:cNvPr id="23" name="Sisällön paikkamerkki 2"/>
          <p:cNvSpPr>
            <a:spLocks noGrp="1"/>
          </p:cNvSpPr>
          <p:nvPr>
            <p:ph sz="half" idx="27"/>
          </p:nvPr>
        </p:nvSpPr>
        <p:spPr>
          <a:xfrm>
            <a:off x="7199712" y="739605"/>
            <a:ext cx="1673441" cy="1219819"/>
          </a:xfrm>
        </p:spPr>
        <p:txBody>
          <a:bodyPr>
            <a:noAutofit/>
          </a:bodyPr>
          <a:lstStyle>
            <a:lvl1pPr>
              <a:defRPr sz="1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fi-FI" dirty="0"/>
              <a:t>Muokkaa tekstin perustyylejä napsauttamalla</a:t>
            </a:r>
          </a:p>
        </p:txBody>
      </p:sp>
      <p:sp>
        <p:nvSpPr>
          <p:cNvPr id="24" name="Sisällön paikkamerkki 2"/>
          <p:cNvSpPr>
            <a:spLocks noGrp="1"/>
          </p:cNvSpPr>
          <p:nvPr>
            <p:ph sz="half" idx="28"/>
          </p:nvPr>
        </p:nvSpPr>
        <p:spPr>
          <a:xfrm>
            <a:off x="7199712" y="2011564"/>
            <a:ext cx="1673441" cy="1219819"/>
          </a:xfrm>
        </p:spPr>
        <p:txBody>
          <a:bodyPr>
            <a:noAutofit/>
          </a:bodyPr>
          <a:lstStyle>
            <a:lvl1pPr>
              <a:defRPr sz="1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fi-FI" dirty="0"/>
              <a:t>Muokkaa tekstin perustyylejä napsauttamalla</a:t>
            </a:r>
          </a:p>
        </p:txBody>
      </p:sp>
      <p:sp>
        <p:nvSpPr>
          <p:cNvPr id="25" name="Sisällön paikkamerkki 2"/>
          <p:cNvSpPr>
            <a:spLocks noGrp="1"/>
          </p:cNvSpPr>
          <p:nvPr>
            <p:ph sz="half" idx="29"/>
          </p:nvPr>
        </p:nvSpPr>
        <p:spPr>
          <a:xfrm>
            <a:off x="7203716" y="3306578"/>
            <a:ext cx="1673441" cy="1219819"/>
          </a:xfrm>
        </p:spPr>
        <p:txBody>
          <a:bodyPr>
            <a:noAutofit/>
          </a:bodyPr>
          <a:lstStyle>
            <a:lvl1pPr>
              <a:defRPr sz="1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fi-FI" dirty="0"/>
              <a:t>Muokkaa tekstin perustyylejä napsauttamalla</a:t>
            </a:r>
          </a:p>
        </p:txBody>
      </p:sp>
    </p:spTree>
    <p:extLst>
      <p:ext uri="{BB962C8B-B14F-4D97-AF65-F5344CB8AC3E}">
        <p14:creationId xmlns:p14="http://schemas.microsoft.com/office/powerpoint/2010/main" val="24866989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ference quote">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457200" y="1593538"/>
            <a:ext cx="5435030" cy="2240646"/>
          </a:xfrm>
        </p:spPr>
        <p:txBody>
          <a:bodyPr anchor="t">
            <a:normAutofit/>
          </a:bodyPr>
          <a:lstStyle>
            <a:lvl1pPr marL="0" indent="0" algn="l">
              <a:lnSpc>
                <a:spcPct val="120000"/>
              </a:lnSpc>
              <a:buFontTx/>
              <a:buNone/>
              <a:defRPr sz="1600"/>
            </a:lvl1pPr>
          </a:lstStyle>
          <a:p>
            <a:pPr lvl="0"/>
            <a:r>
              <a:rPr lang="fi-FI" dirty="0"/>
              <a:t>Muokkaa tekstin perustyylejä napsauttamalla</a:t>
            </a:r>
          </a:p>
        </p:txBody>
      </p:sp>
      <p:sp>
        <p:nvSpPr>
          <p:cNvPr id="4" name="Päivämäärän paikkamerkki 3"/>
          <p:cNvSpPr>
            <a:spLocks noGrp="1"/>
          </p:cNvSpPr>
          <p:nvPr>
            <p:ph type="dt" sz="half" idx="10"/>
          </p:nvPr>
        </p:nvSpPr>
        <p:spPr/>
        <p:txBody>
          <a:bodyPr/>
          <a:lstStyle/>
          <a:p>
            <a:fld id="{40EC6535-89FC-0D42-B403-8EFC952BA031}" type="datetime1">
              <a:rPr lang="fi-FI" smtClean="0"/>
              <a:t>26.9.2019</a:t>
            </a:fld>
            <a:endParaRPr lang="fi-FI"/>
          </a:p>
        </p:txBody>
      </p:sp>
      <p:sp>
        <p:nvSpPr>
          <p:cNvPr id="5" name="Alatunnisteen paikkamerkki 4"/>
          <p:cNvSpPr>
            <a:spLocks noGrp="1"/>
          </p:cNvSpPr>
          <p:nvPr>
            <p:ph type="ftr" sz="quarter" idx="11"/>
          </p:nvPr>
        </p:nvSpPr>
        <p:spPr/>
        <p:txBody>
          <a:bodyPr/>
          <a:lstStyle/>
          <a:p>
            <a:r>
              <a:rPr lang="fi-FI"/>
              <a:t>© 2015 Keto Software</a:t>
            </a:r>
            <a:endParaRPr lang="fi-FI" dirty="0"/>
          </a:p>
        </p:txBody>
      </p:sp>
      <p:sp>
        <p:nvSpPr>
          <p:cNvPr id="6" name="Dian numeron paikkamerkki 5"/>
          <p:cNvSpPr>
            <a:spLocks noGrp="1"/>
          </p:cNvSpPr>
          <p:nvPr>
            <p:ph type="sldNum" sz="quarter" idx="12"/>
          </p:nvPr>
        </p:nvSpPr>
        <p:spPr/>
        <p:txBody>
          <a:bodyPr/>
          <a:lstStyle/>
          <a:p>
            <a:fld id="{C12A61D8-3E62-D74B-9144-BC7070BCE14C}" type="slidenum">
              <a:rPr lang="fi-FI" smtClean="0"/>
              <a:t>‹#›</a:t>
            </a:fld>
            <a:endParaRPr lang="fi-FI"/>
          </a:p>
        </p:txBody>
      </p:sp>
      <p:sp>
        <p:nvSpPr>
          <p:cNvPr id="10" name="Sisällön paikkamerkki 2"/>
          <p:cNvSpPr>
            <a:spLocks noGrp="1"/>
          </p:cNvSpPr>
          <p:nvPr>
            <p:ph idx="13" hasCustomPrompt="1"/>
          </p:nvPr>
        </p:nvSpPr>
        <p:spPr>
          <a:xfrm>
            <a:off x="457200" y="3920735"/>
            <a:ext cx="8229600" cy="452400"/>
          </a:xfrm>
        </p:spPr>
        <p:txBody>
          <a:bodyPr anchor="ctr">
            <a:noAutofit/>
          </a:bodyPr>
          <a:lstStyle>
            <a:lvl1pPr marL="0" indent="0" algn="l">
              <a:buFontTx/>
              <a:buNone/>
              <a:defRPr sz="2000" baseline="0"/>
            </a:lvl1pPr>
          </a:lstStyle>
          <a:p>
            <a:pPr lvl="0"/>
            <a:r>
              <a:rPr lang="fi-FI" dirty="0" err="1"/>
              <a:t>Firstname</a:t>
            </a:r>
            <a:r>
              <a:rPr lang="fi-FI" dirty="0"/>
              <a:t> </a:t>
            </a:r>
            <a:r>
              <a:rPr lang="fi-FI" dirty="0" err="1"/>
              <a:t>Lastname</a:t>
            </a:r>
            <a:r>
              <a:rPr lang="fi-FI" dirty="0"/>
              <a:t>, </a:t>
            </a:r>
            <a:r>
              <a:rPr lang="fi-FI" dirty="0" err="1"/>
              <a:t>title</a:t>
            </a:r>
            <a:endParaRPr lang="fi-FI" dirty="0"/>
          </a:p>
        </p:txBody>
      </p:sp>
      <p:sp>
        <p:nvSpPr>
          <p:cNvPr id="11" name="Sisällön paikkamerkki 2"/>
          <p:cNvSpPr>
            <a:spLocks noGrp="1"/>
          </p:cNvSpPr>
          <p:nvPr>
            <p:ph idx="14" hasCustomPrompt="1"/>
          </p:nvPr>
        </p:nvSpPr>
        <p:spPr>
          <a:xfrm>
            <a:off x="457200" y="741547"/>
            <a:ext cx="2887252" cy="851991"/>
          </a:xfrm>
        </p:spPr>
        <p:txBody>
          <a:bodyPr anchor="t">
            <a:normAutofit/>
          </a:bodyPr>
          <a:lstStyle>
            <a:lvl1pPr marL="0" indent="0" algn="l">
              <a:buFontTx/>
              <a:buNone/>
              <a:defRPr sz="3200" b="1"/>
            </a:lvl1pPr>
          </a:lstStyle>
          <a:p>
            <a:pPr lvl="0"/>
            <a:r>
              <a:rPr lang="fi-FI" dirty="0"/>
              <a:t>Case </a:t>
            </a:r>
            <a:r>
              <a:rPr lang="fi-FI" dirty="0" err="1"/>
              <a:t>name</a:t>
            </a:r>
            <a:endParaRPr lang="fi-FI" dirty="0"/>
          </a:p>
        </p:txBody>
      </p:sp>
      <p:sp>
        <p:nvSpPr>
          <p:cNvPr id="12" name="Sisällön paikkamerkki 2"/>
          <p:cNvSpPr>
            <a:spLocks noGrp="1"/>
          </p:cNvSpPr>
          <p:nvPr>
            <p:ph idx="15"/>
          </p:nvPr>
        </p:nvSpPr>
        <p:spPr>
          <a:xfrm>
            <a:off x="6019800" y="1593538"/>
            <a:ext cx="2667000" cy="2240646"/>
          </a:xfrm>
        </p:spPr>
        <p:txBody>
          <a:bodyPr anchor="t">
            <a:normAutofit/>
          </a:bodyPr>
          <a:lstStyle>
            <a:lvl1pPr marL="0" indent="0" algn="l">
              <a:buFontTx/>
              <a:buNone/>
              <a:defRPr sz="2400"/>
            </a:lvl1pPr>
          </a:lstStyle>
          <a:p>
            <a:pPr lvl="0"/>
            <a:endParaRPr lang="fi-FI" dirty="0"/>
          </a:p>
        </p:txBody>
      </p:sp>
    </p:spTree>
    <p:extLst>
      <p:ext uri="{BB962C8B-B14F-4D97-AF65-F5344CB8AC3E}">
        <p14:creationId xmlns:p14="http://schemas.microsoft.com/office/powerpoint/2010/main" val="25243409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1" y="891328"/>
            <a:ext cx="3008313" cy="871538"/>
          </a:xfrm>
        </p:spPr>
        <p:txBody>
          <a:bodyPr anchor="t"/>
          <a:lstStyle>
            <a:lvl1pPr algn="l">
              <a:defRPr sz="2000" b="1"/>
            </a:lvl1pPr>
          </a:lstStyle>
          <a:p>
            <a:r>
              <a:rPr lang="fi-FI" dirty="0"/>
              <a:t>Muokkaa perustyylejä naps.</a:t>
            </a:r>
          </a:p>
        </p:txBody>
      </p:sp>
      <p:sp>
        <p:nvSpPr>
          <p:cNvPr id="3" name="Sisällön paikkamerkki 2"/>
          <p:cNvSpPr>
            <a:spLocks noGrp="1"/>
          </p:cNvSpPr>
          <p:nvPr>
            <p:ph idx="1"/>
          </p:nvPr>
        </p:nvSpPr>
        <p:spPr>
          <a:xfrm>
            <a:off x="3575050" y="891328"/>
            <a:ext cx="5111750" cy="3703295"/>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Tekstin paikkamerkki 3"/>
          <p:cNvSpPr>
            <a:spLocks noGrp="1"/>
          </p:cNvSpPr>
          <p:nvPr>
            <p:ph type="body" sz="half" idx="2"/>
          </p:nvPr>
        </p:nvSpPr>
        <p:spPr>
          <a:xfrm>
            <a:off x="457201" y="1872354"/>
            <a:ext cx="3008313" cy="272226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dirty="0"/>
              <a:t>Muokkaa tekstin perustyylejä napsauttamalla</a:t>
            </a:r>
          </a:p>
        </p:txBody>
      </p:sp>
      <p:sp>
        <p:nvSpPr>
          <p:cNvPr id="5" name="Päivämäärän paikkamerkki 4"/>
          <p:cNvSpPr>
            <a:spLocks noGrp="1"/>
          </p:cNvSpPr>
          <p:nvPr>
            <p:ph type="dt" sz="half" idx="10"/>
          </p:nvPr>
        </p:nvSpPr>
        <p:spPr/>
        <p:txBody>
          <a:bodyPr/>
          <a:lstStyle/>
          <a:p>
            <a:fld id="{77DDDE38-34D9-5E4B-B9DC-441E05A777CA}" type="datetime1">
              <a:rPr lang="fi-FI" smtClean="0"/>
              <a:t>26.9.2019</a:t>
            </a:fld>
            <a:endParaRPr lang="fi-FI"/>
          </a:p>
        </p:txBody>
      </p:sp>
      <p:sp>
        <p:nvSpPr>
          <p:cNvPr id="6" name="Alatunnisteen paikkamerkki 5"/>
          <p:cNvSpPr>
            <a:spLocks noGrp="1"/>
          </p:cNvSpPr>
          <p:nvPr>
            <p:ph type="ftr" sz="quarter" idx="11"/>
          </p:nvPr>
        </p:nvSpPr>
        <p:spPr/>
        <p:txBody>
          <a:bodyPr/>
          <a:lstStyle/>
          <a:p>
            <a:r>
              <a:rPr lang="fi-FI"/>
              <a:t>© 2015 Keto Software</a:t>
            </a:r>
            <a:endParaRPr lang="fi-FI" dirty="0"/>
          </a:p>
        </p:txBody>
      </p:sp>
      <p:sp>
        <p:nvSpPr>
          <p:cNvPr id="7" name="Dian numeron paikkamerkki 6"/>
          <p:cNvSpPr>
            <a:spLocks noGrp="1"/>
          </p:cNvSpPr>
          <p:nvPr>
            <p:ph type="sldNum" sz="quarter" idx="12"/>
          </p:nvPr>
        </p:nvSpPr>
        <p:spPr/>
        <p:txBody>
          <a:bodyPr/>
          <a:lstStyle/>
          <a:p>
            <a:fld id="{C12A61D8-3E62-D74B-9144-BC7070BCE14C}" type="slidenum">
              <a:rPr lang="fi-FI" smtClean="0"/>
              <a:t>‹#›</a:t>
            </a:fld>
            <a:endParaRPr lang="fi-FI"/>
          </a:p>
        </p:txBody>
      </p:sp>
    </p:spTree>
    <p:extLst>
      <p:ext uri="{BB962C8B-B14F-4D97-AF65-F5344CB8AC3E}">
        <p14:creationId xmlns:p14="http://schemas.microsoft.com/office/powerpoint/2010/main" val="28200410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tsikollinen kuva">
    <p:spTree>
      <p:nvGrpSpPr>
        <p:cNvPr id="1" name=""/>
        <p:cNvGrpSpPr/>
        <p:nvPr/>
      </p:nvGrpSpPr>
      <p:grpSpPr>
        <a:xfrm>
          <a:off x="0" y="0"/>
          <a:ext cx="0" cy="0"/>
          <a:chOff x="0" y="0"/>
          <a:chExt cx="0" cy="0"/>
        </a:xfrm>
      </p:grpSpPr>
      <p:sp>
        <p:nvSpPr>
          <p:cNvPr id="3" name="Kuvan paikkamerkki 2"/>
          <p:cNvSpPr>
            <a:spLocks noGrp="1"/>
          </p:cNvSpPr>
          <p:nvPr>
            <p:ph type="pic" idx="1"/>
          </p:nvPr>
        </p:nvSpPr>
        <p:spPr>
          <a:xfrm>
            <a:off x="1792288" y="865007"/>
            <a:ext cx="5486400" cy="30748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A502B255-FB3B-BE4B-B680-ACA7E6FF8FFB}" type="datetime1">
              <a:rPr lang="fi-FI" smtClean="0"/>
              <a:t>26.9.2019</a:t>
            </a:fld>
            <a:endParaRPr lang="fi-FI"/>
          </a:p>
        </p:txBody>
      </p:sp>
      <p:sp>
        <p:nvSpPr>
          <p:cNvPr id="6" name="Alatunnisteen paikkamerkki 5"/>
          <p:cNvSpPr>
            <a:spLocks noGrp="1"/>
          </p:cNvSpPr>
          <p:nvPr>
            <p:ph type="ftr" sz="quarter" idx="11"/>
          </p:nvPr>
        </p:nvSpPr>
        <p:spPr/>
        <p:txBody>
          <a:bodyPr/>
          <a:lstStyle/>
          <a:p>
            <a:r>
              <a:rPr lang="fi-FI"/>
              <a:t>© 2015 Keto Software</a:t>
            </a:r>
            <a:endParaRPr lang="fi-FI" dirty="0"/>
          </a:p>
        </p:txBody>
      </p:sp>
      <p:sp>
        <p:nvSpPr>
          <p:cNvPr id="7" name="Dian numeron paikkamerkki 6"/>
          <p:cNvSpPr>
            <a:spLocks noGrp="1"/>
          </p:cNvSpPr>
          <p:nvPr>
            <p:ph type="sldNum" sz="quarter" idx="12"/>
          </p:nvPr>
        </p:nvSpPr>
        <p:spPr/>
        <p:txBody>
          <a:bodyPr/>
          <a:lstStyle/>
          <a:p>
            <a:fld id="{C12A61D8-3E62-D74B-9144-BC7070BCE14C}" type="slidenum">
              <a:rPr lang="fi-FI" smtClean="0"/>
              <a:t>‹#›</a:t>
            </a:fld>
            <a:endParaRPr lang="fi-FI"/>
          </a:p>
        </p:txBody>
      </p:sp>
    </p:spTree>
    <p:extLst>
      <p:ext uri="{BB962C8B-B14F-4D97-AF65-F5344CB8AC3E}">
        <p14:creationId xmlns:p14="http://schemas.microsoft.com/office/powerpoint/2010/main" val="41287679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perustyylejä naps.</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9C711C74-066F-4143-A304-026EBE519F0E}" type="datetime1">
              <a:rPr lang="fi-FI" smtClean="0"/>
              <a:t>26.9.2019</a:t>
            </a:fld>
            <a:endParaRPr lang="fi-FI"/>
          </a:p>
        </p:txBody>
      </p:sp>
      <p:sp>
        <p:nvSpPr>
          <p:cNvPr id="5" name="Alatunnisteen paikkamerkki 4"/>
          <p:cNvSpPr>
            <a:spLocks noGrp="1"/>
          </p:cNvSpPr>
          <p:nvPr>
            <p:ph type="ftr" sz="quarter" idx="11"/>
          </p:nvPr>
        </p:nvSpPr>
        <p:spPr/>
        <p:txBody>
          <a:bodyPr/>
          <a:lstStyle/>
          <a:p>
            <a:r>
              <a:rPr lang="fi-FI"/>
              <a:t>© 2015 Keto Software</a:t>
            </a:r>
            <a:endParaRPr lang="fi-FI" dirty="0"/>
          </a:p>
        </p:txBody>
      </p:sp>
      <p:sp>
        <p:nvSpPr>
          <p:cNvPr id="6" name="Dian numeron paikkamerkki 5"/>
          <p:cNvSpPr>
            <a:spLocks noGrp="1"/>
          </p:cNvSpPr>
          <p:nvPr>
            <p:ph type="sldNum" sz="quarter" idx="12"/>
          </p:nvPr>
        </p:nvSpPr>
        <p:spPr/>
        <p:txBody>
          <a:bodyPr/>
          <a:lstStyle/>
          <a:p>
            <a:fld id="{C12A61D8-3E62-D74B-9144-BC7070BCE14C}" type="slidenum">
              <a:rPr lang="fi-FI" smtClean="0"/>
              <a:t>‹#›</a:t>
            </a:fld>
            <a:endParaRPr lang="fi-FI"/>
          </a:p>
        </p:txBody>
      </p:sp>
    </p:spTree>
    <p:extLst>
      <p:ext uri="{BB962C8B-B14F-4D97-AF65-F5344CB8AC3E}">
        <p14:creationId xmlns:p14="http://schemas.microsoft.com/office/powerpoint/2010/main" val="35604506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untainen otsikko 1"/>
          <p:cNvSpPr>
            <a:spLocks noGrp="1"/>
          </p:cNvSpPr>
          <p:nvPr>
            <p:ph type="title" orient="vert"/>
          </p:nvPr>
        </p:nvSpPr>
        <p:spPr>
          <a:xfrm>
            <a:off x="6629400" y="766461"/>
            <a:ext cx="2057400" cy="3828162"/>
          </a:xfrm>
        </p:spPr>
        <p:txBody>
          <a:bodyPr vert="eaVert"/>
          <a:lstStyle/>
          <a:p>
            <a:r>
              <a:rPr lang="fi-FI"/>
              <a:t>Muokkaa perustyylejä naps.</a:t>
            </a:r>
          </a:p>
        </p:txBody>
      </p:sp>
      <p:sp>
        <p:nvSpPr>
          <p:cNvPr id="3" name="Pystysuoran tekstin paikkamerkki 2"/>
          <p:cNvSpPr>
            <a:spLocks noGrp="1"/>
          </p:cNvSpPr>
          <p:nvPr>
            <p:ph type="body" orient="vert" idx="1"/>
          </p:nvPr>
        </p:nvSpPr>
        <p:spPr>
          <a:xfrm>
            <a:off x="457200" y="766461"/>
            <a:ext cx="6019800" cy="3828162"/>
          </a:xfrm>
        </p:spPr>
        <p:txBody>
          <a:bodyPr vert="eaVert"/>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p:cNvSpPr>
            <a:spLocks noGrp="1"/>
          </p:cNvSpPr>
          <p:nvPr>
            <p:ph type="dt" sz="half" idx="10"/>
          </p:nvPr>
        </p:nvSpPr>
        <p:spPr/>
        <p:txBody>
          <a:bodyPr/>
          <a:lstStyle/>
          <a:p>
            <a:fld id="{DDF8ADC2-4AC5-8546-B906-9129BC56A946}" type="datetime1">
              <a:rPr lang="fi-FI" smtClean="0"/>
              <a:t>26.9.2019</a:t>
            </a:fld>
            <a:endParaRPr lang="fi-FI"/>
          </a:p>
        </p:txBody>
      </p:sp>
      <p:sp>
        <p:nvSpPr>
          <p:cNvPr id="5" name="Alatunnisteen paikkamerkki 4"/>
          <p:cNvSpPr>
            <a:spLocks noGrp="1"/>
          </p:cNvSpPr>
          <p:nvPr>
            <p:ph type="ftr" sz="quarter" idx="11"/>
          </p:nvPr>
        </p:nvSpPr>
        <p:spPr/>
        <p:txBody>
          <a:bodyPr/>
          <a:lstStyle/>
          <a:p>
            <a:r>
              <a:rPr lang="fi-FI"/>
              <a:t>© 2015 Keto Software</a:t>
            </a:r>
            <a:endParaRPr lang="fi-FI" dirty="0"/>
          </a:p>
        </p:txBody>
      </p:sp>
      <p:sp>
        <p:nvSpPr>
          <p:cNvPr id="6" name="Dian numeron paikkamerkki 5"/>
          <p:cNvSpPr>
            <a:spLocks noGrp="1"/>
          </p:cNvSpPr>
          <p:nvPr>
            <p:ph type="sldNum" sz="quarter" idx="12"/>
          </p:nvPr>
        </p:nvSpPr>
        <p:spPr/>
        <p:txBody>
          <a:bodyPr/>
          <a:lstStyle/>
          <a:p>
            <a:fld id="{C12A61D8-3E62-D74B-9144-BC7070BCE14C}" type="slidenum">
              <a:rPr lang="fi-FI" smtClean="0"/>
              <a:t>‹#›</a:t>
            </a:fld>
            <a:endParaRPr lang="fi-FI"/>
          </a:p>
        </p:txBody>
      </p:sp>
    </p:spTree>
    <p:extLst>
      <p:ext uri="{BB962C8B-B14F-4D97-AF65-F5344CB8AC3E}">
        <p14:creationId xmlns:p14="http://schemas.microsoft.com/office/powerpoint/2010/main" val="2682131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16" name="Suorakulmio 15"/>
          <p:cNvSpPr/>
          <p:nvPr userDrawn="1"/>
        </p:nvSpPr>
        <p:spPr>
          <a:xfrm>
            <a:off x="0" y="0"/>
            <a:ext cx="9144000" cy="5143500"/>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 name="Otsikko 1"/>
          <p:cNvSpPr>
            <a:spLocks noGrp="1"/>
          </p:cNvSpPr>
          <p:nvPr>
            <p:ph type="ctrTitle"/>
          </p:nvPr>
        </p:nvSpPr>
        <p:spPr>
          <a:xfrm>
            <a:off x="685800" y="1597819"/>
            <a:ext cx="7772400" cy="1102519"/>
          </a:xfrm>
        </p:spPr>
        <p:txBody>
          <a:bodyPr/>
          <a:lstStyle>
            <a:lvl1pPr>
              <a:defRPr sz="3600" b="1"/>
            </a:lvl1pPr>
          </a:lstStyle>
          <a:p>
            <a:r>
              <a:rPr lang="fi-FI" dirty="0"/>
              <a:t>Muokkaa perustyylejä naps.</a:t>
            </a:r>
          </a:p>
        </p:txBody>
      </p:sp>
      <p:sp>
        <p:nvSpPr>
          <p:cNvPr id="3" name="Alaotsikko 2"/>
          <p:cNvSpPr>
            <a:spLocks noGrp="1"/>
          </p:cNvSpPr>
          <p:nvPr>
            <p:ph type="subTitle" idx="1"/>
          </p:nvPr>
        </p:nvSpPr>
        <p:spPr>
          <a:xfrm>
            <a:off x="685800" y="2916749"/>
            <a:ext cx="77724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Muokkaa alaotsikon perustyyliä naps.</a:t>
            </a:r>
          </a:p>
        </p:txBody>
      </p:sp>
      <p:sp>
        <p:nvSpPr>
          <p:cNvPr id="4" name="Päivämäärän paikkamerkki 3"/>
          <p:cNvSpPr>
            <a:spLocks noGrp="1"/>
          </p:cNvSpPr>
          <p:nvPr>
            <p:ph type="dt" sz="half" idx="10"/>
          </p:nvPr>
        </p:nvSpPr>
        <p:spPr/>
        <p:txBody>
          <a:bodyPr/>
          <a:lstStyle/>
          <a:p>
            <a:fld id="{7D86E71E-80D5-464F-81CF-66FD6535B4DA}" type="datetime1">
              <a:rPr lang="fi-FI" smtClean="0"/>
              <a:t>26.9.2019</a:t>
            </a:fld>
            <a:endParaRPr lang="fi-FI"/>
          </a:p>
        </p:txBody>
      </p:sp>
      <p:sp>
        <p:nvSpPr>
          <p:cNvPr id="5" name="Alatunnisteen paikkamerkki 4"/>
          <p:cNvSpPr>
            <a:spLocks noGrp="1"/>
          </p:cNvSpPr>
          <p:nvPr>
            <p:ph type="ftr" sz="quarter" idx="11"/>
          </p:nvPr>
        </p:nvSpPr>
        <p:spPr/>
        <p:txBody>
          <a:bodyPr/>
          <a:lstStyle/>
          <a:p>
            <a:r>
              <a:rPr lang="fi-FI" dirty="0"/>
              <a:t>© 2016 Keto Software</a:t>
            </a:r>
          </a:p>
        </p:txBody>
      </p:sp>
      <p:sp>
        <p:nvSpPr>
          <p:cNvPr id="6" name="Dian numeron paikkamerkki 5"/>
          <p:cNvSpPr>
            <a:spLocks noGrp="1"/>
          </p:cNvSpPr>
          <p:nvPr>
            <p:ph type="sldNum" sz="quarter" idx="12"/>
          </p:nvPr>
        </p:nvSpPr>
        <p:spPr/>
        <p:txBody>
          <a:bodyPr/>
          <a:lstStyle/>
          <a:p>
            <a:fld id="{C12A61D8-3E62-D74B-9144-BC7070BCE14C}" type="slidenum">
              <a:rPr lang="fi-FI" smtClean="0"/>
              <a:t>‹#›</a:t>
            </a:fld>
            <a:endParaRPr lang="fi-FI"/>
          </a:p>
        </p:txBody>
      </p:sp>
    </p:spTree>
    <p:extLst>
      <p:ext uri="{BB962C8B-B14F-4D97-AF65-F5344CB8AC3E}">
        <p14:creationId xmlns:p14="http://schemas.microsoft.com/office/powerpoint/2010/main" val="2431194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Ensimmäinen sivu">
    <p:spTree>
      <p:nvGrpSpPr>
        <p:cNvPr id="1" name=""/>
        <p:cNvGrpSpPr/>
        <p:nvPr/>
      </p:nvGrpSpPr>
      <p:grpSpPr>
        <a:xfrm>
          <a:off x="0" y="0"/>
          <a:ext cx="0" cy="0"/>
          <a:chOff x="0" y="0"/>
          <a:chExt cx="0" cy="0"/>
        </a:xfrm>
      </p:grpSpPr>
      <p:sp>
        <p:nvSpPr>
          <p:cNvPr id="11" name="Suorakulmio 10"/>
          <p:cNvSpPr/>
          <p:nvPr userDrawn="1"/>
        </p:nvSpPr>
        <p:spPr>
          <a:xfrm>
            <a:off x="0" y="0"/>
            <a:ext cx="91440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8" name="Päivämäärän paikkamerkki 3"/>
          <p:cNvSpPr>
            <a:spLocks noGrp="1"/>
          </p:cNvSpPr>
          <p:nvPr>
            <p:ph type="dt" sz="half" idx="10"/>
          </p:nvPr>
        </p:nvSpPr>
        <p:spPr>
          <a:xfrm>
            <a:off x="457199" y="4767263"/>
            <a:ext cx="1457570" cy="273844"/>
          </a:xfrm>
        </p:spPr>
        <p:txBody>
          <a:bodyPr/>
          <a:lstStyle/>
          <a:p>
            <a:fld id="{07FC0B60-E177-2740-B661-D750F2B58309}" type="datetime1">
              <a:rPr lang="fi-FI" smtClean="0"/>
              <a:t>26.9.2019</a:t>
            </a:fld>
            <a:endParaRPr lang="fi-FI"/>
          </a:p>
        </p:txBody>
      </p:sp>
      <p:sp>
        <p:nvSpPr>
          <p:cNvPr id="9" name="Alatunnisteen paikkamerkki 4"/>
          <p:cNvSpPr>
            <a:spLocks noGrp="1"/>
          </p:cNvSpPr>
          <p:nvPr>
            <p:ph type="ftr" sz="quarter" idx="11"/>
          </p:nvPr>
        </p:nvSpPr>
        <p:spPr>
          <a:xfrm>
            <a:off x="3124200" y="4767263"/>
            <a:ext cx="2895600" cy="273844"/>
          </a:xfrm>
        </p:spPr>
        <p:txBody>
          <a:bodyPr/>
          <a:lstStyle/>
          <a:p>
            <a:r>
              <a:rPr lang="fi-FI"/>
              <a:t>© 2015 Keto Software</a:t>
            </a:r>
            <a:endParaRPr lang="fi-FI" dirty="0"/>
          </a:p>
        </p:txBody>
      </p:sp>
      <p:sp>
        <p:nvSpPr>
          <p:cNvPr id="10" name="Dian numeron paikkamerkki 5"/>
          <p:cNvSpPr>
            <a:spLocks noGrp="1"/>
          </p:cNvSpPr>
          <p:nvPr>
            <p:ph type="sldNum" sz="quarter" idx="12"/>
          </p:nvPr>
        </p:nvSpPr>
        <p:spPr>
          <a:xfrm>
            <a:off x="8166924" y="4767263"/>
            <a:ext cx="519875" cy="273844"/>
          </a:xfrm>
        </p:spPr>
        <p:txBody>
          <a:bodyPr/>
          <a:lstStyle/>
          <a:p>
            <a:fld id="{C12A61D8-3E62-D74B-9144-BC7070BCE14C}" type="slidenum">
              <a:rPr lang="fi-FI" smtClean="0"/>
              <a:t>‹#›</a:t>
            </a:fld>
            <a:endParaRPr lang="fi-FI"/>
          </a:p>
        </p:txBody>
      </p:sp>
      <p:pic>
        <p:nvPicPr>
          <p:cNvPr id="12" name="Kuva 5" descr="Keto_logo_27.11.ai"/>
          <p:cNvPicPr>
            <a:picLocks noChangeAspect="1"/>
          </p:cNvPicPr>
          <p:nvPr userDrawn="1"/>
        </p:nvPicPr>
        <p:blipFill rotWithShape="1">
          <a:blip r:embed="rId2">
            <a:extLst>
              <a:ext uri="{28A0092B-C50C-407E-A947-70E740481C1C}">
                <a14:useLocalDpi xmlns:a14="http://schemas.microsoft.com/office/drawing/2010/main" val="0"/>
              </a:ext>
            </a:extLst>
          </a:blip>
          <a:srcRect l="16403" t="28272" r="18446" b="34747"/>
          <a:stretch/>
        </p:blipFill>
        <p:spPr>
          <a:xfrm>
            <a:off x="-80313" y="0"/>
            <a:ext cx="1220076" cy="489600"/>
          </a:xfrm>
          <a:prstGeom prst="rect">
            <a:avLst/>
          </a:prstGeom>
        </p:spPr>
      </p:pic>
      <p:pic>
        <p:nvPicPr>
          <p:cNvPr id="7" name="Kuva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500" y="-146969"/>
            <a:ext cx="1289050" cy="911302"/>
          </a:xfrm>
          <a:prstGeom prst="rect">
            <a:avLst/>
          </a:prstGeom>
        </p:spPr>
      </p:pic>
    </p:spTree>
    <p:extLst>
      <p:ext uri="{BB962C8B-B14F-4D97-AF65-F5344CB8AC3E}">
        <p14:creationId xmlns:p14="http://schemas.microsoft.com/office/powerpoint/2010/main" val="2896589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tsikko ja sisältö">
    <p:spTree>
      <p:nvGrpSpPr>
        <p:cNvPr id="1" name=""/>
        <p:cNvGrpSpPr/>
        <p:nvPr/>
      </p:nvGrpSpPr>
      <p:grpSpPr>
        <a:xfrm>
          <a:off x="0" y="0"/>
          <a:ext cx="0" cy="0"/>
          <a:chOff x="0" y="0"/>
          <a:chExt cx="0" cy="0"/>
        </a:xfrm>
      </p:grpSpPr>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7A42937D-4AAE-E442-AE63-A524ABF91CD1}" type="datetime1">
              <a:rPr lang="fi-FI" smtClean="0"/>
              <a:t>26.9.2019</a:t>
            </a:fld>
            <a:endParaRPr lang="fi-FI"/>
          </a:p>
        </p:txBody>
      </p:sp>
      <p:sp>
        <p:nvSpPr>
          <p:cNvPr id="5" name="Alatunnisteen paikkamerkki 4"/>
          <p:cNvSpPr>
            <a:spLocks noGrp="1"/>
          </p:cNvSpPr>
          <p:nvPr>
            <p:ph type="ftr" sz="quarter" idx="11"/>
          </p:nvPr>
        </p:nvSpPr>
        <p:spPr/>
        <p:txBody>
          <a:bodyPr/>
          <a:lstStyle/>
          <a:p>
            <a:r>
              <a:rPr lang="fi-FI" dirty="0"/>
              <a:t>© 2016 Keto Software</a:t>
            </a:r>
          </a:p>
        </p:txBody>
      </p:sp>
      <p:sp>
        <p:nvSpPr>
          <p:cNvPr id="6" name="Dian numeron paikkamerkki 5"/>
          <p:cNvSpPr>
            <a:spLocks noGrp="1"/>
          </p:cNvSpPr>
          <p:nvPr>
            <p:ph type="sldNum" sz="quarter" idx="12"/>
          </p:nvPr>
        </p:nvSpPr>
        <p:spPr/>
        <p:txBody>
          <a:bodyPr/>
          <a:lstStyle/>
          <a:p>
            <a:fld id="{C12A61D8-3E62-D74B-9144-BC7070BCE14C}" type="slidenum">
              <a:rPr lang="fi-FI" smtClean="0"/>
              <a:t>‹#›</a:t>
            </a:fld>
            <a:endParaRPr lang="fi-FI"/>
          </a:p>
        </p:txBody>
      </p:sp>
      <p:sp>
        <p:nvSpPr>
          <p:cNvPr id="7" name="Otsikko 1"/>
          <p:cNvSpPr>
            <a:spLocks noGrp="1"/>
          </p:cNvSpPr>
          <p:nvPr>
            <p:ph type="title"/>
          </p:nvPr>
        </p:nvSpPr>
        <p:spPr>
          <a:xfrm>
            <a:off x="631029" y="147038"/>
            <a:ext cx="7881942" cy="359262"/>
          </a:xfrm>
        </p:spPr>
        <p:txBody>
          <a:bodyPr/>
          <a:lstStyle/>
          <a:p>
            <a:r>
              <a:rPr lang="fi-FI"/>
              <a:t>Muokkaa perustyylejä naps.</a:t>
            </a:r>
          </a:p>
        </p:txBody>
      </p:sp>
    </p:spTree>
    <p:extLst>
      <p:ext uri="{BB962C8B-B14F-4D97-AF65-F5344CB8AC3E}">
        <p14:creationId xmlns:p14="http://schemas.microsoft.com/office/powerpoint/2010/main" val="47158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perustyylejä naps.</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6F78A968-F944-EE46-AAF7-26158DFB12E9}" type="datetime1">
              <a:rPr lang="fi-FI" smtClean="0"/>
              <a:t>26.9.2019</a:t>
            </a:fld>
            <a:endParaRPr lang="fi-FI"/>
          </a:p>
        </p:txBody>
      </p:sp>
      <p:sp>
        <p:nvSpPr>
          <p:cNvPr id="5" name="Alatunnisteen paikkamerkki 4"/>
          <p:cNvSpPr>
            <a:spLocks noGrp="1"/>
          </p:cNvSpPr>
          <p:nvPr>
            <p:ph type="ftr" sz="quarter" idx="11"/>
          </p:nvPr>
        </p:nvSpPr>
        <p:spPr/>
        <p:txBody>
          <a:bodyPr/>
          <a:lstStyle/>
          <a:p>
            <a:r>
              <a:rPr lang="fi-FI" dirty="0"/>
              <a:t>© 2016 Keto Software</a:t>
            </a:r>
          </a:p>
        </p:txBody>
      </p:sp>
      <p:sp>
        <p:nvSpPr>
          <p:cNvPr id="6" name="Dian numeron paikkamerkki 5"/>
          <p:cNvSpPr>
            <a:spLocks noGrp="1"/>
          </p:cNvSpPr>
          <p:nvPr>
            <p:ph type="sldNum" sz="quarter" idx="12"/>
          </p:nvPr>
        </p:nvSpPr>
        <p:spPr/>
        <p:txBody>
          <a:bodyPr/>
          <a:lstStyle/>
          <a:p>
            <a:fld id="{C12A61D8-3E62-D74B-9144-BC7070BCE14C}" type="slidenum">
              <a:rPr lang="fi-FI" smtClean="0"/>
              <a:t>‹#›</a:t>
            </a:fld>
            <a:endParaRPr lang="fi-FI"/>
          </a:p>
        </p:txBody>
      </p:sp>
    </p:spTree>
    <p:extLst>
      <p:ext uri="{BB962C8B-B14F-4D97-AF65-F5344CB8AC3E}">
        <p14:creationId xmlns:p14="http://schemas.microsoft.com/office/powerpoint/2010/main" val="2714800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Otsikko ja sisältö">
    <p:spTree>
      <p:nvGrpSpPr>
        <p:cNvPr id="1" name=""/>
        <p:cNvGrpSpPr/>
        <p:nvPr/>
      </p:nvGrpSpPr>
      <p:grpSpPr>
        <a:xfrm>
          <a:off x="0" y="0"/>
          <a:ext cx="0" cy="0"/>
          <a:chOff x="0" y="0"/>
          <a:chExt cx="0" cy="0"/>
        </a:xfrm>
      </p:grpSpPr>
      <p:sp>
        <p:nvSpPr>
          <p:cNvPr id="8" name="Suorakulmio 7"/>
          <p:cNvSpPr/>
          <p:nvPr userDrawn="1"/>
        </p:nvSpPr>
        <p:spPr>
          <a:xfrm>
            <a:off x="1440" y="4673177"/>
            <a:ext cx="9156830" cy="531653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n>
                <a:noFill/>
              </a:ln>
            </a:endParaRPr>
          </a:p>
        </p:txBody>
      </p:sp>
      <p:pic>
        <p:nvPicPr>
          <p:cNvPr id="12" name="Kuva 11"/>
          <p:cNvPicPr>
            <a:picLocks noChangeAspect="1"/>
          </p:cNvPicPr>
          <p:nvPr userDrawn="1"/>
        </p:nvPicPr>
        <p:blipFill>
          <a:blip r:embed="rId2"/>
          <a:stretch>
            <a:fillRect/>
          </a:stretch>
        </p:blipFill>
        <p:spPr>
          <a:xfrm>
            <a:off x="939800" y="5492274"/>
            <a:ext cx="7262251" cy="5143500"/>
          </a:xfrm>
          <a:prstGeom prst="rect">
            <a:avLst/>
          </a:prstGeom>
        </p:spPr>
      </p:pic>
      <p:sp>
        <p:nvSpPr>
          <p:cNvPr id="2" name="Otsikko 1"/>
          <p:cNvSpPr>
            <a:spLocks noGrp="1"/>
          </p:cNvSpPr>
          <p:nvPr>
            <p:ph type="title"/>
          </p:nvPr>
        </p:nvSpPr>
        <p:spPr/>
        <p:txBody>
          <a:bodyPr/>
          <a:lstStyle/>
          <a:p>
            <a:r>
              <a:rPr lang="fi-FI"/>
              <a:t>Muokkaa perustyylejä naps.</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E21DCEAB-D787-8A47-A1EB-116794413DA8}" type="datetime1">
              <a:rPr lang="fi-FI" smtClean="0"/>
              <a:t>26.9.2019</a:t>
            </a:fld>
            <a:endParaRPr lang="fi-FI"/>
          </a:p>
        </p:txBody>
      </p:sp>
      <p:sp>
        <p:nvSpPr>
          <p:cNvPr id="5" name="Alatunnisteen paikkamerkki 4"/>
          <p:cNvSpPr>
            <a:spLocks noGrp="1"/>
          </p:cNvSpPr>
          <p:nvPr>
            <p:ph type="ftr" sz="quarter" idx="11"/>
          </p:nvPr>
        </p:nvSpPr>
        <p:spPr/>
        <p:txBody>
          <a:bodyPr/>
          <a:lstStyle/>
          <a:p>
            <a:r>
              <a:rPr lang="fi-FI" dirty="0"/>
              <a:t>© 2016 Keto Software</a:t>
            </a:r>
          </a:p>
        </p:txBody>
      </p:sp>
      <p:sp>
        <p:nvSpPr>
          <p:cNvPr id="6" name="Dian numeron paikkamerkki 5"/>
          <p:cNvSpPr>
            <a:spLocks noGrp="1"/>
          </p:cNvSpPr>
          <p:nvPr>
            <p:ph type="sldNum" sz="quarter" idx="12"/>
          </p:nvPr>
        </p:nvSpPr>
        <p:spPr/>
        <p:txBody>
          <a:bodyPr/>
          <a:lstStyle/>
          <a:p>
            <a:fld id="{C12A61D8-3E62-D74B-9144-BC7070BCE14C}" type="slidenum">
              <a:rPr lang="fi-FI" smtClean="0"/>
              <a:t>‹#›</a:t>
            </a:fld>
            <a:endParaRPr lang="fi-FI"/>
          </a:p>
        </p:txBody>
      </p:sp>
    </p:spTree>
    <p:extLst>
      <p:ext uri="{BB962C8B-B14F-4D97-AF65-F5344CB8AC3E}">
        <p14:creationId xmlns:p14="http://schemas.microsoft.com/office/powerpoint/2010/main" val="2423566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1.94444E-6 4.72906E-6 L 1.94444E-6 -0.94089 " pathEditMode="relative" rAng="0" ptsTypes="AA">
                                      <p:cBhvr>
                                        <p:cTn id="6" dur="2000" fill="hold"/>
                                        <p:tgtEl>
                                          <p:spTgt spid="8"/>
                                        </p:tgtEl>
                                        <p:attrNameLst>
                                          <p:attrName>ppt_x</p:attrName>
                                          <p:attrName>ppt_y</p:attrName>
                                        </p:attrNameLst>
                                      </p:cBhvr>
                                      <p:rCtr x="0" y="-47044"/>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0 0.05522 L 0 -0.95342 " pathEditMode="relative" rAng="0" ptsTypes="AA">
                                      <p:cBhvr>
                                        <p:cTn id="10" dur="2000" fill="hold"/>
                                        <p:tgtEl>
                                          <p:spTgt spid="12"/>
                                        </p:tgtEl>
                                        <p:attrNameLst>
                                          <p:attrName>ppt_x</p:attrName>
                                          <p:attrName>ppt_y</p:attrName>
                                        </p:attrNameLst>
                                      </p:cBhvr>
                                      <p:rCtr x="0" y="-5043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4_Otsikko ja sisältö">
    <p:spTree>
      <p:nvGrpSpPr>
        <p:cNvPr id="1" name=""/>
        <p:cNvGrpSpPr/>
        <p:nvPr/>
      </p:nvGrpSpPr>
      <p:grpSpPr>
        <a:xfrm>
          <a:off x="0" y="0"/>
          <a:ext cx="0" cy="0"/>
          <a:chOff x="0" y="0"/>
          <a:chExt cx="0" cy="0"/>
        </a:xfrm>
      </p:grpSpPr>
      <p:sp>
        <p:nvSpPr>
          <p:cNvPr id="7" name="Suorakulmio 6"/>
          <p:cNvSpPr/>
          <p:nvPr userDrawn="1"/>
        </p:nvSpPr>
        <p:spPr>
          <a:xfrm>
            <a:off x="0" y="4767263"/>
            <a:ext cx="9158271" cy="30854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8" name="Suorakulmio 7"/>
          <p:cNvSpPr/>
          <p:nvPr userDrawn="1"/>
        </p:nvSpPr>
        <p:spPr>
          <a:xfrm>
            <a:off x="1440" y="4704539"/>
            <a:ext cx="9156830" cy="5316537"/>
          </a:xfrm>
          <a:prstGeom prst="rect">
            <a:avLst/>
          </a:prstGeom>
          <a:solidFill>
            <a:srgbClr val="FEE869">
              <a:alpha val="82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n>
                <a:noFill/>
              </a:ln>
            </a:endParaRPr>
          </a:p>
        </p:txBody>
      </p:sp>
      <p:sp>
        <p:nvSpPr>
          <p:cNvPr id="2" name="Otsikko 1"/>
          <p:cNvSpPr>
            <a:spLocks noGrp="1"/>
          </p:cNvSpPr>
          <p:nvPr>
            <p:ph type="title"/>
          </p:nvPr>
        </p:nvSpPr>
        <p:spPr/>
        <p:txBody>
          <a:bodyPr/>
          <a:lstStyle/>
          <a:p>
            <a:r>
              <a:rPr lang="fi-FI"/>
              <a:t>Muokkaa perustyylejä naps.</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20CA10F5-008E-E646-9973-7C6A53DA07A4}" type="datetime1">
              <a:rPr lang="fi-FI" smtClean="0"/>
              <a:t>26.9.2019</a:t>
            </a:fld>
            <a:endParaRPr lang="fi-FI"/>
          </a:p>
        </p:txBody>
      </p:sp>
      <p:sp>
        <p:nvSpPr>
          <p:cNvPr id="5" name="Alatunnisteen paikkamerkki 4"/>
          <p:cNvSpPr>
            <a:spLocks noGrp="1"/>
          </p:cNvSpPr>
          <p:nvPr>
            <p:ph type="ftr" sz="quarter" idx="11"/>
          </p:nvPr>
        </p:nvSpPr>
        <p:spPr/>
        <p:txBody>
          <a:bodyPr/>
          <a:lstStyle/>
          <a:p>
            <a:r>
              <a:rPr lang="fi-FI"/>
              <a:t>© 2015 Keto Software</a:t>
            </a:r>
            <a:endParaRPr lang="fi-FI" dirty="0"/>
          </a:p>
        </p:txBody>
      </p:sp>
      <p:sp>
        <p:nvSpPr>
          <p:cNvPr id="6" name="Dian numeron paikkamerkki 5"/>
          <p:cNvSpPr>
            <a:spLocks noGrp="1"/>
          </p:cNvSpPr>
          <p:nvPr>
            <p:ph type="sldNum" sz="quarter" idx="12"/>
          </p:nvPr>
        </p:nvSpPr>
        <p:spPr/>
        <p:txBody>
          <a:bodyPr/>
          <a:lstStyle/>
          <a:p>
            <a:fld id="{C12A61D8-3E62-D74B-9144-BC7070BCE14C}" type="slidenum">
              <a:rPr lang="fi-FI" smtClean="0"/>
              <a:t>‹#›</a:t>
            </a:fld>
            <a:endParaRPr lang="fi-FI"/>
          </a:p>
        </p:txBody>
      </p:sp>
    </p:spTree>
    <p:extLst>
      <p:ext uri="{BB962C8B-B14F-4D97-AF65-F5344CB8AC3E}">
        <p14:creationId xmlns:p14="http://schemas.microsoft.com/office/powerpoint/2010/main" val="1026276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1.94444E-6 4.72906E-6 L 1.94444E-6 -0.94089 " pathEditMode="relative" rAng="0" ptsTypes="AA">
                                      <p:cBhvr>
                                        <p:cTn id="6" dur="2000" fill="hold"/>
                                        <p:tgtEl>
                                          <p:spTgt spid="8"/>
                                        </p:tgtEl>
                                        <p:attrNameLst>
                                          <p:attrName>ppt_x</p:attrName>
                                          <p:attrName>ppt_y</p:attrName>
                                        </p:attrNameLst>
                                      </p:cBhvr>
                                      <p:rCtr x="0" y="-470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3305176"/>
            <a:ext cx="7772400" cy="1021556"/>
          </a:xfrm>
        </p:spPr>
        <p:txBody>
          <a:bodyPr anchor="t"/>
          <a:lstStyle>
            <a:lvl1pPr algn="l">
              <a:defRPr sz="3600" b="1" cap="all"/>
            </a:lvl1pPr>
          </a:lstStyle>
          <a:p>
            <a:r>
              <a:rPr lang="fi-FI" dirty="0"/>
              <a:t>Muokkaa perustyylejä naps.</a:t>
            </a:r>
          </a:p>
        </p:txBody>
      </p:sp>
      <p:sp>
        <p:nvSpPr>
          <p:cNvPr id="3" name="Tekstin paikkamerkki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dirty="0"/>
              <a:t>Muokkaa tekstin perustyylejä napsauttamalla</a:t>
            </a:r>
          </a:p>
        </p:txBody>
      </p:sp>
      <p:sp>
        <p:nvSpPr>
          <p:cNvPr id="4" name="Päivämäärän paikkamerkki 3"/>
          <p:cNvSpPr>
            <a:spLocks noGrp="1"/>
          </p:cNvSpPr>
          <p:nvPr>
            <p:ph type="dt" sz="half" idx="10"/>
          </p:nvPr>
        </p:nvSpPr>
        <p:spPr/>
        <p:txBody>
          <a:bodyPr/>
          <a:lstStyle/>
          <a:p>
            <a:fld id="{0FE946E0-7371-F24D-B204-2F6AF0855CBA}" type="datetime1">
              <a:rPr lang="fi-FI" smtClean="0"/>
              <a:t>26.9.2019</a:t>
            </a:fld>
            <a:endParaRPr lang="fi-FI"/>
          </a:p>
        </p:txBody>
      </p:sp>
      <p:sp>
        <p:nvSpPr>
          <p:cNvPr id="5" name="Alatunnisteen paikkamerkki 4"/>
          <p:cNvSpPr>
            <a:spLocks noGrp="1"/>
          </p:cNvSpPr>
          <p:nvPr>
            <p:ph type="ftr" sz="quarter" idx="11"/>
          </p:nvPr>
        </p:nvSpPr>
        <p:spPr/>
        <p:txBody>
          <a:bodyPr/>
          <a:lstStyle/>
          <a:p>
            <a:r>
              <a:rPr lang="fi-FI"/>
              <a:t>© 2015 Keto Software</a:t>
            </a:r>
            <a:endParaRPr lang="fi-FI" dirty="0"/>
          </a:p>
        </p:txBody>
      </p:sp>
      <p:sp>
        <p:nvSpPr>
          <p:cNvPr id="6" name="Dian numeron paikkamerkki 5"/>
          <p:cNvSpPr>
            <a:spLocks noGrp="1"/>
          </p:cNvSpPr>
          <p:nvPr>
            <p:ph type="sldNum" sz="quarter" idx="12"/>
          </p:nvPr>
        </p:nvSpPr>
        <p:spPr/>
        <p:txBody>
          <a:bodyPr/>
          <a:lstStyle/>
          <a:p>
            <a:fld id="{C12A61D8-3E62-D74B-9144-BC7070BCE14C}" type="slidenum">
              <a:rPr lang="fi-FI" smtClean="0"/>
              <a:t>‹#›</a:t>
            </a:fld>
            <a:endParaRPr lang="fi-FI"/>
          </a:p>
        </p:txBody>
      </p:sp>
    </p:spTree>
    <p:extLst>
      <p:ext uri="{BB962C8B-B14F-4D97-AF65-F5344CB8AC3E}">
        <p14:creationId xmlns:p14="http://schemas.microsoft.com/office/powerpoint/2010/main" val="2276556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Muokkaa perustyylejä naps.</a:t>
            </a:r>
          </a:p>
        </p:txBody>
      </p:sp>
      <p:sp>
        <p:nvSpPr>
          <p:cNvPr id="3" name="Sisällön paikkamerkki 2"/>
          <p:cNvSpPr>
            <a:spLocks noGrp="1"/>
          </p:cNvSpPr>
          <p:nvPr>
            <p:ph sz="half" idx="1"/>
          </p:nvPr>
        </p:nvSpPr>
        <p:spPr>
          <a:xfrm>
            <a:off x="457200" y="1029247"/>
            <a:ext cx="4038600" cy="3565376"/>
          </a:xfrm>
        </p:spPr>
        <p:txBody>
          <a:bodyPr>
            <a:normAutofit/>
          </a:bodyPr>
          <a:lstStyle>
            <a:lvl1pPr>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Sisällön paikkamerkki 3"/>
          <p:cNvSpPr>
            <a:spLocks noGrp="1"/>
          </p:cNvSpPr>
          <p:nvPr>
            <p:ph sz="half" idx="2"/>
          </p:nvPr>
        </p:nvSpPr>
        <p:spPr>
          <a:xfrm>
            <a:off x="4648200" y="1029247"/>
            <a:ext cx="4038600" cy="3565376"/>
          </a:xfrm>
        </p:spPr>
        <p:txBody>
          <a:bodyPr>
            <a:normAutofit/>
          </a:bodyPr>
          <a:lstStyle>
            <a:lvl1pPr>
              <a:defRPr sz="20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Päivämäärän paikkamerkki 4"/>
          <p:cNvSpPr>
            <a:spLocks noGrp="1"/>
          </p:cNvSpPr>
          <p:nvPr>
            <p:ph type="dt" sz="half" idx="10"/>
          </p:nvPr>
        </p:nvSpPr>
        <p:spPr/>
        <p:txBody>
          <a:bodyPr/>
          <a:lstStyle/>
          <a:p>
            <a:fld id="{E5555566-0C4D-6148-B55B-FFC67D9BBFAF}" type="datetime1">
              <a:rPr lang="fi-FI" smtClean="0"/>
              <a:t>26.9.2019</a:t>
            </a:fld>
            <a:endParaRPr lang="fi-FI"/>
          </a:p>
        </p:txBody>
      </p:sp>
      <p:sp>
        <p:nvSpPr>
          <p:cNvPr id="6" name="Alatunnisteen paikkamerkki 5"/>
          <p:cNvSpPr>
            <a:spLocks noGrp="1"/>
          </p:cNvSpPr>
          <p:nvPr>
            <p:ph type="ftr" sz="quarter" idx="11"/>
          </p:nvPr>
        </p:nvSpPr>
        <p:spPr/>
        <p:txBody>
          <a:bodyPr/>
          <a:lstStyle/>
          <a:p>
            <a:r>
              <a:rPr lang="fi-FI" dirty="0"/>
              <a:t>© 2016 Keto Software</a:t>
            </a:r>
          </a:p>
        </p:txBody>
      </p:sp>
      <p:sp>
        <p:nvSpPr>
          <p:cNvPr id="7" name="Dian numeron paikkamerkki 6"/>
          <p:cNvSpPr>
            <a:spLocks noGrp="1"/>
          </p:cNvSpPr>
          <p:nvPr>
            <p:ph type="sldNum" sz="quarter" idx="12"/>
          </p:nvPr>
        </p:nvSpPr>
        <p:spPr/>
        <p:txBody>
          <a:bodyPr/>
          <a:lstStyle/>
          <a:p>
            <a:fld id="{C12A61D8-3E62-D74B-9144-BC7070BCE14C}" type="slidenum">
              <a:rPr lang="fi-FI" smtClean="0"/>
              <a:t>‹#›</a:t>
            </a:fld>
            <a:endParaRPr lang="fi-FI"/>
          </a:p>
        </p:txBody>
      </p:sp>
    </p:spTree>
    <p:extLst>
      <p:ext uri="{BB962C8B-B14F-4D97-AF65-F5344CB8AC3E}">
        <p14:creationId xmlns:p14="http://schemas.microsoft.com/office/powerpoint/2010/main" val="416482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Suorakulmio 9"/>
          <p:cNvSpPr/>
          <p:nvPr userDrawn="1"/>
        </p:nvSpPr>
        <p:spPr>
          <a:xfrm>
            <a:off x="0" y="587128"/>
            <a:ext cx="9144000" cy="4088283"/>
          </a:xfrm>
          <a:prstGeom prst="rect">
            <a:avLst/>
          </a:prstGeom>
          <a:solidFill>
            <a:srgbClr val="F5F3F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 name="Otsikon paikkamerkki 1"/>
          <p:cNvSpPr>
            <a:spLocks noGrp="1"/>
          </p:cNvSpPr>
          <p:nvPr>
            <p:ph type="title"/>
          </p:nvPr>
        </p:nvSpPr>
        <p:spPr>
          <a:xfrm>
            <a:off x="920749" y="147038"/>
            <a:ext cx="7592221" cy="359262"/>
          </a:xfrm>
          <a:prstGeom prst="rect">
            <a:avLst/>
          </a:prstGeom>
        </p:spPr>
        <p:txBody>
          <a:bodyPr vert="horz" lIns="91440" tIns="45720" rIns="91440" bIns="45720" rtlCol="0" anchor="ctr">
            <a:noAutofit/>
          </a:bodyPr>
          <a:lstStyle/>
          <a:p>
            <a:r>
              <a:rPr lang="fi-FI" dirty="0"/>
              <a:t>Muokkaa perustyylejä naps.</a:t>
            </a:r>
          </a:p>
        </p:txBody>
      </p:sp>
      <p:sp>
        <p:nvSpPr>
          <p:cNvPr id="3" name="Tekstin paikkamerkki 2"/>
          <p:cNvSpPr>
            <a:spLocks noGrp="1"/>
          </p:cNvSpPr>
          <p:nvPr>
            <p:ph type="body" idx="1"/>
          </p:nvPr>
        </p:nvSpPr>
        <p:spPr>
          <a:xfrm>
            <a:off x="457200" y="810259"/>
            <a:ext cx="8229600" cy="3784364"/>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p:cNvSpPr>
            <a:spLocks noGrp="1"/>
          </p:cNvSpPr>
          <p:nvPr>
            <p:ph type="dt" sz="half" idx="2"/>
          </p:nvPr>
        </p:nvSpPr>
        <p:spPr>
          <a:xfrm>
            <a:off x="457199" y="4767263"/>
            <a:ext cx="1457570" cy="273844"/>
          </a:xfrm>
          <a:prstGeom prst="rect">
            <a:avLst/>
          </a:prstGeom>
        </p:spPr>
        <p:txBody>
          <a:bodyPr vert="horz" lIns="91440" tIns="45720" rIns="91440" bIns="45720" rtlCol="0" anchor="ctr"/>
          <a:lstStyle>
            <a:lvl1pPr algn="l">
              <a:defRPr sz="1000">
                <a:solidFill>
                  <a:schemeClr val="tx1"/>
                </a:solidFill>
                <a:latin typeface="Px Grotesk"/>
                <a:cs typeface="Px Grotesk"/>
              </a:defRPr>
            </a:lvl1pPr>
          </a:lstStyle>
          <a:p>
            <a:fld id="{392F2E2B-CC0A-1A4E-B8DB-E4ECBE970D2E}" type="datetime1">
              <a:rPr lang="fi-FI" smtClean="0"/>
              <a:t>26.9.2019</a:t>
            </a:fld>
            <a:endParaRPr lang="fi-FI" dirty="0"/>
          </a:p>
        </p:txBody>
      </p:sp>
      <p:sp>
        <p:nvSpPr>
          <p:cNvPr id="5" name="Alatunnisteen paikkamerkki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000" b="0">
                <a:solidFill>
                  <a:schemeClr val="tx1"/>
                </a:solidFill>
                <a:latin typeface="Px Grotesk"/>
                <a:cs typeface="Px Grotesk"/>
              </a:defRPr>
            </a:lvl1pPr>
          </a:lstStyle>
          <a:p>
            <a:r>
              <a:rPr lang="fi-FI" dirty="0"/>
              <a:t>© 2016 Keto Software</a:t>
            </a:r>
          </a:p>
        </p:txBody>
      </p:sp>
      <p:sp>
        <p:nvSpPr>
          <p:cNvPr id="6" name="Dian numeron paikkamerkki 5"/>
          <p:cNvSpPr>
            <a:spLocks noGrp="1"/>
          </p:cNvSpPr>
          <p:nvPr>
            <p:ph type="sldNum" sz="quarter" idx="4"/>
          </p:nvPr>
        </p:nvSpPr>
        <p:spPr>
          <a:xfrm>
            <a:off x="8166924" y="4767263"/>
            <a:ext cx="519875" cy="273844"/>
          </a:xfrm>
          <a:prstGeom prst="rect">
            <a:avLst/>
          </a:prstGeom>
        </p:spPr>
        <p:txBody>
          <a:bodyPr vert="horz" lIns="91440" tIns="45720" rIns="91440" bIns="45720" rtlCol="0" anchor="ctr"/>
          <a:lstStyle>
            <a:lvl1pPr algn="r">
              <a:defRPr sz="1000" b="1">
                <a:solidFill>
                  <a:srgbClr val="000000"/>
                </a:solidFill>
                <a:latin typeface="Px Grotesk"/>
                <a:cs typeface="Px Grotesk"/>
              </a:defRPr>
            </a:lvl1pPr>
          </a:lstStyle>
          <a:p>
            <a:fld id="{C12A61D8-3E62-D74B-9144-BC7070BCE14C}" type="slidenum">
              <a:rPr lang="fi-FI" smtClean="0"/>
              <a:pPr/>
              <a:t>‹#›</a:t>
            </a:fld>
            <a:endParaRPr lang="fi-FI" dirty="0"/>
          </a:p>
        </p:txBody>
      </p:sp>
      <p:pic>
        <p:nvPicPr>
          <p:cNvPr id="7" name="Kuva 6"/>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63500" y="-146969"/>
            <a:ext cx="1289050" cy="911302"/>
          </a:xfrm>
          <a:prstGeom prst="rect">
            <a:avLst/>
          </a:prstGeom>
        </p:spPr>
      </p:pic>
    </p:spTree>
    <p:extLst>
      <p:ext uri="{BB962C8B-B14F-4D97-AF65-F5344CB8AC3E}">
        <p14:creationId xmlns:p14="http://schemas.microsoft.com/office/powerpoint/2010/main" val="1691722422"/>
      </p:ext>
    </p:extLst>
  </p:cSld>
  <p:clrMap bg1="lt1" tx1="dk1" bg2="lt2" tx2="dk2" accent1="accent1" accent2="accent2" accent3="accent3" accent4="accent4" accent5="accent5" accent6="accent6" hlink="hlink" folHlink="folHlink"/>
  <p:sldLayoutIdLst>
    <p:sldLayoutId id="2147483663" r:id="rId1"/>
    <p:sldLayoutId id="2147483649" r:id="rId2"/>
    <p:sldLayoutId id="2147483668" r:id="rId3"/>
    <p:sldLayoutId id="2147483650" r:id="rId4"/>
    <p:sldLayoutId id="2147483661" r:id="rId5"/>
    <p:sldLayoutId id="2147483660" r:id="rId6"/>
    <p:sldLayoutId id="2147483666" r:id="rId7"/>
    <p:sldLayoutId id="2147483651" r:id="rId8"/>
    <p:sldLayoutId id="2147483652" r:id="rId9"/>
    <p:sldLayoutId id="2147483664" r:id="rId10"/>
    <p:sldLayoutId id="2147483653" r:id="rId11"/>
    <p:sldLayoutId id="2147483654" r:id="rId12"/>
    <p:sldLayoutId id="2147483655" r:id="rId13"/>
    <p:sldLayoutId id="2147483665" r:id="rId14"/>
    <p:sldLayoutId id="2147483667" r:id="rId15"/>
    <p:sldLayoutId id="2147483656" r:id="rId16"/>
    <p:sldLayoutId id="2147483657" r:id="rId17"/>
    <p:sldLayoutId id="2147483658" r:id="rId18"/>
    <p:sldLayoutId id="2147483659" r:id="rId19"/>
  </p:sldLayoutIdLst>
  <p:hf hdr="0"/>
  <p:txStyles>
    <p:titleStyle>
      <a:lvl1pPr algn="ctr" defTabSz="457200" rtl="0" eaLnBrk="1" latinLnBrk="0" hangingPunct="1">
        <a:spcBef>
          <a:spcPct val="0"/>
        </a:spcBef>
        <a:buNone/>
        <a:defRPr sz="2800" kern="1200">
          <a:solidFill>
            <a:schemeClr val="tx1"/>
          </a:solidFill>
          <a:latin typeface="Px Grotesk"/>
          <a:ea typeface="+mj-ea"/>
          <a:cs typeface="Px Grotesk"/>
        </a:defRPr>
      </a:lvl1pPr>
    </p:titleStyle>
    <p:bodyStyle>
      <a:lvl1pPr marL="342900" indent="-342900" algn="l" defTabSz="449263" rtl="0" eaLnBrk="1" latinLnBrk="0" hangingPunct="1">
        <a:spcBef>
          <a:spcPct val="20000"/>
        </a:spcBef>
        <a:buFont typeface="Arial"/>
        <a:buChar char="•"/>
        <a:defRPr sz="2400" kern="1200">
          <a:solidFill>
            <a:schemeClr val="tx1"/>
          </a:solidFill>
          <a:latin typeface="Px Grotesk"/>
          <a:ea typeface="+mn-ea"/>
          <a:cs typeface="Px Grotesk"/>
        </a:defRPr>
      </a:lvl1pPr>
      <a:lvl2pPr marL="742950" indent="-285750" algn="l" defTabSz="449263" rtl="0" eaLnBrk="1" latinLnBrk="0" hangingPunct="1">
        <a:spcBef>
          <a:spcPct val="20000"/>
        </a:spcBef>
        <a:buFont typeface="Arial"/>
        <a:buChar char="–"/>
        <a:defRPr sz="2000" kern="1200">
          <a:solidFill>
            <a:schemeClr val="tx1"/>
          </a:solidFill>
          <a:latin typeface="Px Grotesk"/>
          <a:ea typeface="+mn-ea"/>
          <a:cs typeface="Px Grotesk"/>
        </a:defRPr>
      </a:lvl2pPr>
      <a:lvl3pPr marL="1143000" indent="-228600" algn="l" defTabSz="449263" rtl="0" eaLnBrk="1" latinLnBrk="0" hangingPunct="1">
        <a:spcBef>
          <a:spcPct val="20000"/>
        </a:spcBef>
        <a:buFont typeface="Arial"/>
        <a:buChar char="•"/>
        <a:defRPr sz="1800" kern="1200">
          <a:solidFill>
            <a:schemeClr val="tx1"/>
          </a:solidFill>
          <a:latin typeface="Px Grotesk"/>
          <a:ea typeface="+mn-ea"/>
          <a:cs typeface="Px Grotesk"/>
        </a:defRPr>
      </a:lvl3pPr>
      <a:lvl4pPr marL="1600200" indent="-228600" algn="l" defTabSz="449263" rtl="0" eaLnBrk="1" latinLnBrk="0" hangingPunct="1">
        <a:spcBef>
          <a:spcPct val="20000"/>
        </a:spcBef>
        <a:buFont typeface="Arial"/>
        <a:buChar char="–"/>
        <a:defRPr sz="1600" kern="1200">
          <a:solidFill>
            <a:schemeClr val="tx1"/>
          </a:solidFill>
          <a:latin typeface="Px Grotesk"/>
          <a:ea typeface="+mn-ea"/>
          <a:cs typeface="Px Grotesk"/>
        </a:defRPr>
      </a:lvl4pPr>
      <a:lvl5pPr marL="2057400" indent="-228600" algn="l" defTabSz="449263" rtl="0" eaLnBrk="1" latinLnBrk="0" hangingPunct="1">
        <a:spcBef>
          <a:spcPct val="20000"/>
        </a:spcBef>
        <a:buFont typeface="Arial"/>
        <a:buChar char="»"/>
        <a:defRPr sz="1600" kern="1200">
          <a:solidFill>
            <a:schemeClr val="tx1"/>
          </a:solidFill>
          <a:latin typeface="Px Grotesk"/>
          <a:ea typeface="+mn-ea"/>
          <a:cs typeface="Px Grotes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5.xml"/><Relationship Id="rId5" Type="http://schemas.openxmlformats.org/officeDocument/2006/relationships/image" Target="../media/image19.jpg"/><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5.xml"/><Relationship Id="rId6" Type="http://schemas.openxmlformats.org/officeDocument/2006/relationships/image" Target="../media/image24.jpg"/><Relationship Id="rId5" Type="http://schemas.openxmlformats.org/officeDocument/2006/relationships/image" Target="../media/image23.jpeg"/><Relationship Id="rId4" Type="http://schemas.openxmlformats.org/officeDocument/2006/relationships/image" Target="../media/image2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svg"/><Relationship Id="rId18" Type="http://schemas.openxmlformats.org/officeDocument/2006/relationships/image" Target="../media/image42.png"/><Relationship Id="rId3" Type="http://schemas.openxmlformats.org/officeDocument/2006/relationships/image" Target="../media/image27.svg"/><Relationship Id="rId21" Type="http://schemas.openxmlformats.org/officeDocument/2006/relationships/image" Target="../media/image45.svg"/><Relationship Id="rId7" Type="http://schemas.openxmlformats.org/officeDocument/2006/relationships/image" Target="../media/image31.svg"/><Relationship Id="rId12" Type="http://schemas.openxmlformats.org/officeDocument/2006/relationships/image" Target="../media/image36.png"/><Relationship Id="rId17" Type="http://schemas.openxmlformats.org/officeDocument/2006/relationships/image" Target="../media/image41.svg"/><Relationship Id="rId25" Type="http://schemas.openxmlformats.org/officeDocument/2006/relationships/image" Target="../media/image49.svg"/><Relationship Id="rId2" Type="http://schemas.openxmlformats.org/officeDocument/2006/relationships/image" Target="../media/image26.png"/><Relationship Id="rId16" Type="http://schemas.openxmlformats.org/officeDocument/2006/relationships/image" Target="../media/image40.png"/><Relationship Id="rId20" Type="http://schemas.openxmlformats.org/officeDocument/2006/relationships/image" Target="../media/image44.png"/><Relationship Id="rId1" Type="http://schemas.openxmlformats.org/officeDocument/2006/relationships/slideLayout" Target="../slideLayouts/slideLayout4.xml"/><Relationship Id="rId6" Type="http://schemas.openxmlformats.org/officeDocument/2006/relationships/image" Target="../media/image30.png"/><Relationship Id="rId11" Type="http://schemas.openxmlformats.org/officeDocument/2006/relationships/image" Target="../media/image35.svg"/><Relationship Id="rId24" Type="http://schemas.openxmlformats.org/officeDocument/2006/relationships/image" Target="../media/image48.png"/><Relationship Id="rId5" Type="http://schemas.openxmlformats.org/officeDocument/2006/relationships/image" Target="../media/image29.svg"/><Relationship Id="rId15" Type="http://schemas.openxmlformats.org/officeDocument/2006/relationships/image" Target="../media/image39.svg"/><Relationship Id="rId23" Type="http://schemas.openxmlformats.org/officeDocument/2006/relationships/image" Target="../media/image47.svg"/><Relationship Id="rId10" Type="http://schemas.openxmlformats.org/officeDocument/2006/relationships/image" Target="../media/image34.png"/><Relationship Id="rId19" Type="http://schemas.openxmlformats.org/officeDocument/2006/relationships/image" Target="../media/image43.svg"/><Relationship Id="rId4" Type="http://schemas.openxmlformats.org/officeDocument/2006/relationships/image" Target="../media/image28.png"/><Relationship Id="rId9" Type="http://schemas.openxmlformats.org/officeDocument/2006/relationships/image" Target="../media/image33.svg"/><Relationship Id="rId14" Type="http://schemas.openxmlformats.org/officeDocument/2006/relationships/image" Target="../media/image38.png"/><Relationship Id="rId22" Type="http://schemas.openxmlformats.org/officeDocument/2006/relationships/image" Target="../media/image46.png"/></Relationships>
</file>

<file path=ppt/slides/_rels/slide2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 Id="rId9" Type="http://schemas.openxmlformats.org/officeDocument/2006/relationships/image" Target="../media/image58.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15319"/>
            <a:ext cx="7772400" cy="1102519"/>
          </a:xfrm>
        </p:spPr>
        <p:txBody>
          <a:bodyPr/>
          <a:lstStyle/>
          <a:p>
            <a:r>
              <a:rPr lang="fi-FI" b="0" dirty="0"/>
              <a:t>Innovation AllAgile </a:t>
            </a:r>
            <a:endParaRPr lang="en-GB" sz="3200" dirty="0"/>
          </a:p>
        </p:txBody>
      </p:sp>
      <p:sp>
        <p:nvSpPr>
          <p:cNvPr id="9" name="Alaotsikko 8">
            <a:extLst>
              <a:ext uri="{FF2B5EF4-FFF2-40B4-BE49-F238E27FC236}">
                <a16:creationId xmlns:a16="http://schemas.microsoft.com/office/drawing/2014/main" id="{F4898902-2112-3F43-9C3F-E530082BB55D}"/>
              </a:ext>
            </a:extLst>
          </p:cNvPr>
          <p:cNvSpPr>
            <a:spLocks noGrp="1"/>
          </p:cNvSpPr>
          <p:nvPr>
            <p:ph type="subTitle" idx="1"/>
          </p:nvPr>
        </p:nvSpPr>
        <p:spPr>
          <a:xfrm>
            <a:off x="685800" y="3018349"/>
            <a:ext cx="7772400" cy="1314450"/>
          </a:xfrm>
        </p:spPr>
        <p:txBody>
          <a:bodyPr/>
          <a:lstStyle/>
          <a:p>
            <a:r>
              <a:rPr lang="fi-FI" dirty="0"/>
              <a:t>Veijo Hytti, CEO, Keto Software</a:t>
            </a:r>
          </a:p>
          <a:p>
            <a:r>
              <a:rPr lang="fi-FI" dirty="0"/>
              <a:t>Project Challenge, London 26.9.2019</a:t>
            </a:r>
          </a:p>
        </p:txBody>
      </p:sp>
      <p:pic>
        <p:nvPicPr>
          <p:cNvPr id="4" name="Kuva 3">
            <a:extLst>
              <a:ext uri="{FF2B5EF4-FFF2-40B4-BE49-F238E27FC236}">
                <a16:creationId xmlns:a16="http://schemas.microsoft.com/office/drawing/2014/main" id="{1DF7B130-1D3E-714B-BE31-4B295E30B12E}"/>
              </a:ext>
            </a:extLst>
          </p:cNvPr>
          <p:cNvPicPr>
            <a:picLocks noChangeAspect="1"/>
          </p:cNvPicPr>
          <p:nvPr/>
        </p:nvPicPr>
        <p:blipFill>
          <a:blip r:embed="rId3"/>
          <a:stretch>
            <a:fillRect/>
          </a:stretch>
        </p:blipFill>
        <p:spPr>
          <a:xfrm>
            <a:off x="0" y="-12700"/>
            <a:ext cx="9144000" cy="1136584"/>
          </a:xfrm>
          <a:prstGeom prst="rect">
            <a:avLst/>
          </a:prstGeom>
        </p:spPr>
      </p:pic>
      <p:pic>
        <p:nvPicPr>
          <p:cNvPr id="6" name="Kuva 5">
            <a:extLst>
              <a:ext uri="{FF2B5EF4-FFF2-40B4-BE49-F238E27FC236}">
                <a16:creationId xmlns:a16="http://schemas.microsoft.com/office/drawing/2014/main" id="{1D220EFD-53D1-6741-B220-9D1C095E906E}"/>
              </a:ext>
            </a:extLst>
          </p:cNvPr>
          <p:cNvPicPr>
            <a:picLocks noChangeAspect="1"/>
          </p:cNvPicPr>
          <p:nvPr/>
        </p:nvPicPr>
        <p:blipFill>
          <a:blip r:embed="rId4"/>
          <a:stretch>
            <a:fillRect/>
          </a:stretch>
        </p:blipFill>
        <p:spPr>
          <a:xfrm>
            <a:off x="7532330" y="4001983"/>
            <a:ext cx="1611670" cy="1141517"/>
          </a:xfrm>
          <a:prstGeom prst="rect">
            <a:avLst/>
          </a:prstGeom>
        </p:spPr>
      </p:pic>
    </p:spTree>
    <p:extLst>
      <p:ext uri="{BB962C8B-B14F-4D97-AF65-F5344CB8AC3E}">
        <p14:creationId xmlns:p14="http://schemas.microsoft.com/office/powerpoint/2010/main" val="12636448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01CB614-2937-DC47-AA74-0CB9280F21FD}"/>
              </a:ext>
            </a:extLst>
          </p:cNvPr>
          <p:cNvSpPr>
            <a:spLocks noGrp="1"/>
          </p:cNvSpPr>
          <p:nvPr>
            <p:ph type="title"/>
          </p:nvPr>
        </p:nvSpPr>
        <p:spPr/>
        <p:txBody>
          <a:bodyPr/>
          <a:lstStyle/>
          <a:p>
            <a:endParaRPr lang="fi-FI"/>
          </a:p>
        </p:txBody>
      </p:sp>
      <p:pic>
        <p:nvPicPr>
          <p:cNvPr id="8" name="Sisällön paikkamerkki 7">
            <a:extLst>
              <a:ext uri="{FF2B5EF4-FFF2-40B4-BE49-F238E27FC236}">
                <a16:creationId xmlns:a16="http://schemas.microsoft.com/office/drawing/2014/main" id="{8F519357-93E1-2B49-BBE6-5AE611DD18DF}"/>
              </a:ext>
            </a:extLst>
          </p:cNvPr>
          <p:cNvPicPr>
            <a:picLocks noGrp="1" noChangeAspect="1"/>
          </p:cNvPicPr>
          <p:nvPr>
            <p:ph idx="1"/>
          </p:nvPr>
        </p:nvPicPr>
        <p:blipFill>
          <a:blip r:embed="rId2"/>
          <a:stretch>
            <a:fillRect/>
          </a:stretch>
        </p:blipFill>
        <p:spPr>
          <a:xfrm>
            <a:off x="0" y="0"/>
            <a:ext cx="9144000" cy="5715000"/>
          </a:xfrm>
        </p:spPr>
      </p:pic>
      <p:sp>
        <p:nvSpPr>
          <p:cNvPr id="6" name="Dian numeron paikkamerkki 5">
            <a:extLst>
              <a:ext uri="{FF2B5EF4-FFF2-40B4-BE49-F238E27FC236}">
                <a16:creationId xmlns:a16="http://schemas.microsoft.com/office/drawing/2014/main" id="{F6221275-5939-0840-A74E-963999EC23CC}"/>
              </a:ext>
            </a:extLst>
          </p:cNvPr>
          <p:cNvSpPr>
            <a:spLocks noGrp="1"/>
          </p:cNvSpPr>
          <p:nvPr>
            <p:ph type="sldNum" sz="quarter" idx="12"/>
          </p:nvPr>
        </p:nvSpPr>
        <p:spPr/>
        <p:txBody>
          <a:bodyPr/>
          <a:lstStyle/>
          <a:p>
            <a:fld id="{C12A61D8-3E62-D74B-9144-BC7070BCE14C}" type="slidenum">
              <a:rPr lang="fi-FI" smtClean="0"/>
              <a:t>10</a:t>
            </a:fld>
            <a:endParaRPr lang="fi-FI"/>
          </a:p>
        </p:txBody>
      </p:sp>
    </p:spTree>
    <p:extLst>
      <p:ext uri="{BB962C8B-B14F-4D97-AF65-F5344CB8AC3E}">
        <p14:creationId xmlns:p14="http://schemas.microsoft.com/office/powerpoint/2010/main" val="30108402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isällön paikkamerkki 5"/>
          <p:cNvSpPr>
            <a:spLocks noGrp="1"/>
          </p:cNvSpPr>
          <p:nvPr>
            <p:ph idx="1"/>
          </p:nvPr>
        </p:nvSpPr>
        <p:spPr/>
        <p:txBody>
          <a:bodyPr>
            <a:normAutofit lnSpcReduction="10000"/>
          </a:bodyPr>
          <a:lstStyle/>
          <a:p>
            <a:r>
              <a:rPr lang="fi-FI" dirty="0" err="1"/>
              <a:t>Equality</a:t>
            </a:r>
            <a:r>
              <a:rPr lang="fi-FI" dirty="0"/>
              <a:t> </a:t>
            </a:r>
            <a:r>
              <a:rPr lang="mr-IN" dirty="0"/>
              <a:t>–</a:t>
            </a:r>
            <a:r>
              <a:rPr lang="fi-FI" dirty="0"/>
              <a:t> </a:t>
            </a:r>
            <a:r>
              <a:rPr lang="fi-FI" dirty="0" err="1"/>
              <a:t>women</a:t>
            </a:r>
            <a:r>
              <a:rPr lang="fi-FI" dirty="0"/>
              <a:t> </a:t>
            </a:r>
            <a:r>
              <a:rPr lang="fi-FI" dirty="0" err="1"/>
              <a:t>voting</a:t>
            </a:r>
            <a:r>
              <a:rPr lang="fi-FI" dirty="0"/>
              <a:t> </a:t>
            </a:r>
            <a:r>
              <a:rPr lang="fi-FI" dirty="0" err="1"/>
              <a:t>rights</a:t>
            </a:r>
            <a:r>
              <a:rPr lang="fi-FI" dirty="0"/>
              <a:t> 110 </a:t>
            </a:r>
            <a:r>
              <a:rPr lang="fi-FI" dirty="0" err="1"/>
              <a:t>years</a:t>
            </a:r>
            <a:r>
              <a:rPr lang="fi-FI" dirty="0"/>
              <a:t> </a:t>
            </a:r>
            <a:r>
              <a:rPr lang="fi-FI" dirty="0" err="1"/>
              <a:t>ago</a:t>
            </a:r>
            <a:r>
              <a:rPr lang="fi-FI" dirty="0"/>
              <a:t> (FI 1906)</a:t>
            </a:r>
          </a:p>
          <a:p>
            <a:r>
              <a:rPr lang="fi-FI" dirty="0" err="1"/>
              <a:t>Democracy</a:t>
            </a:r>
            <a:r>
              <a:rPr lang="fi-FI" dirty="0"/>
              <a:t> </a:t>
            </a:r>
            <a:r>
              <a:rPr lang="mr-IN" dirty="0"/>
              <a:t>–</a:t>
            </a:r>
            <a:r>
              <a:rPr lang="fi-FI" dirty="0"/>
              <a:t> </a:t>
            </a:r>
            <a:r>
              <a:rPr lang="fi-FI" dirty="0" err="1"/>
              <a:t>everybody</a:t>
            </a:r>
            <a:r>
              <a:rPr lang="fi-FI" dirty="0"/>
              <a:t> </a:t>
            </a:r>
            <a:r>
              <a:rPr lang="fi-FI" dirty="0" err="1"/>
              <a:t>has</a:t>
            </a:r>
            <a:r>
              <a:rPr lang="fi-FI" dirty="0"/>
              <a:t> </a:t>
            </a:r>
            <a:r>
              <a:rPr lang="fi-FI" dirty="0" err="1"/>
              <a:t>the</a:t>
            </a:r>
            <a:r>
              <a:rPr lang="fi-FI" dirty="0"/>
              <a:t> </a:t>
            </a:r>
            <a:r>
              <a:rPr lang="fi-FI" dirty="0" err="1"/>
              <a:t>access</a:t>
            </a:r>
            <a:r>
              <a:rPr lang="fi-FI" dirty="0"/>
              <a:t> to </a:t>
            </a:r>
            <a:r>
              <a:rPr lang="fi-FI" dirty="0" err="1"/>
              <a:t>good</a:t>
            </a:r>
            <a:r>
              <a:rPr lang="fi-FI" dirty="0"/>
              <a:t> design, </a:t>
            </a:r>
            <a:r>
              <a:rPr lang="fi-FI" dirty="0" err="1"/>
              <a:t>education</a:t>
            </a:r>
            <a:r>
              <a:rPr lang="fi-FI" dirty="0"/>
              <a:t>, </a:t>
            </a:r>
            <a:r>
              <a:rPr lang="fi-FI" dirty="0" err="1"/>
              <a:t>health</a:t>
            </a:r>
            <a:r>
              <a:rPr lang="fi-FI" dirty="0"/>
              <a:t> (Ikea, </a:t>
            </a:r>
            <a:r>
              <a:rPr lang="fi-FI" dirty="0" err="1"/>
              <a:t>Finnish</a:t>
            </a:r>
            <a:r>
              <a:rPr lang="fi-FI" dirty="0"/>
              <a:t> School System and NO </a:t>
            </a:r>
            <a:r>
              <a:rPr lang="fi-FI" dirty="0" err="1"/>
              <a:t>oil</a:t>
            </a:r>
            <a:r>
              <a:rPr lang="fi-FI" dirty="0"/>
              <a:t>)</a:t>
            </a:r>
          </a:p>
          <a:p>
            <a:r>
              <a:rPr lang="fi-FI" dirty="0" err="1"/>
              <a:t>Transparency</a:t>
            </a:r>
            <a:r>
              <a:rPr lang="fi-FI" dirty="0"/>
              <a:t> </a:t>
            </a:r>
            <a:r>
              <a:rPr lang="mr-IN" dirty="0"/>
              <a:t>–</a:t>
            </a:r>
            <a:r>
              <a:rPr lang="fi-FI" dirty="0"/>
              <a:t> open data </a:t>
            </a:r>
            <a:r>
              <a:rPr lang="fi-FI" dirty="0" err="1"/>
              <a:t>even</a:t>
            </a:r>
            <a:r>
              <a:rPr lang="fi-FI" dirty="0"/>
              <a:t> in </a:t>
            </a:r>
            <a:r>
              <a:rPr lang="fi-FI" dirty="0" err="1"/>
              <a:t>personal</a:t>
            </a:r>
            <a:r>
              <a:rPr lang="fi-FI" dirty="0"/>
              <a:t> </a:t>
            </a:r>
            <a:r>
              <a:rPr lang="fi-FI" dirty="0" err="1"/>
              <a:t>taxation</a:t>
            </a:r>
            <a:endParaRPr lang="fi-FI" dirty="0"/>
          </a:p>
          <a:p>
            <a:r>
              <a:rPr lang="fi-FI" dirty="0" err="1"/>
              <a:t>Nature</a:t>
            </a:r>
            <a:r>
              <a:rPr lang="fi-FI" dirty="0"/>
              <a:t> </a:t>
            </a:r>
            <a:r>
              <a:rPr lang="mr-IN" dirty="0"/>
              <a:t>–</a:t>
            </a:r>
            <a:r>
              <a:rPr lang="fi-FI" dirty="0"/>
              <a:t> </a:t>
            </a:r>
            <a:r>
              <a:rPr lang="fi-FI" dirty="0" err="1"/>
              <a:t>forests</a:t>
            </a:r>
            <a:r>
              <a:rPr lang="fi-FI" dirty="0"/>
              <a:t> </a:t>
            </a:r>
            <a:r>
              <a:rPr lang="fi-FI" dirty="0" err="1"/>
              <a:t>bring</a:t>
            </a:r>
            <a:r>
              <a:rPr lang="fi-FI" dirty="0"/>
              <a:t> </a:t>
            </a:r>
            <a:r>
              <a:rPr lang="fi-FI" dirty="0" err="1"/>
              <a:t>harmony</a:t>
            </a:r>
            <a:r>
              <a:rPr lang="fi-FI" dirty="0"/>
              <a:t>, superfood and </a:t>
            </a:r>
            <a:r>
              <a:rPr lang="fi-FI" dirty="0" err="1"/>
              <a:t>safety</a:t>
            </a:r>
            <a:endParaRPr lang="fi-FI" dirty="0"/>
          </a:p>
          <a:p>
            <a:r>
              <a:rPr lang="fi-FI" dirty="0"/>
              <a:t>Human </a:t>
            </a:r>
            <a:r>
              <a:rPr lang="mr-IN" dirty="0"/>
              <a:t>–</a:t>
            </a:r>
            <a:r>
              <a:rPr lang="fi-FI" dirty="0"/>
              <a:t> </a:t>
            </a:r>
            <a:r>
              <a:rPr lang="fi-FI" dirty="0" err="1"/>
              <a:t>treating</a:t>
            </a:r>
            <a:r>
              <a:rPr lang="fi-FI" dirty="0"/>
              <a:t> </a:t>
            </a:r>
            <a:r>
              <a:rPr lang="fi-FI" dirty="0" err="1"/>
              <a:t>people</a:t>
            </a:r>
            <a:r>
              <a:rPr lang="fi-FI" dirty="0"/>
              <a:t> </a:t>
            </a:r>
            <a:r>
              <a:rPr lang="fi-FI" dirty="0" err="1"/>
              <a:t>like</a:t>
            </a:r>
            <a:r>
              <a:rPr lang="fi-FI" dirty="0"/>
              <a:t> </a:t>
            </a:r>
            <a:r>
              <a:rPr lang="fi-FI" dirty="0" err="1"/>
              <a:t>you</a:t>
            </a:r>
            <a:r>
              <a:rPr lang="fi-FI" dirty="0"/>
              <a:t> </a:t>
            </a:r>
            <a:r>
              <a:rPr lang="fi-FI" dirty="0" err="1"/>
              <a:t>want</a:t>
            </a:r>
            <a:r>
              <a:rPr lang="fi-FI" dirty="0"/>
              <a:t> </a:t>
            </a:r>
            <a:r>
              <a:rPr lang="fi-FI" dirty="0" err="1"/>
              <a:t>yourself</a:t>
            </a:r>
            <a:r>
              <a:rPr lang="fi-FI" dirty="0"/>
              <a:t> to </a:t>
            </a:r>
            <a:r>
              <a:rPr lang="fi-FI" dirty="0" err="1"/>
              <a:t>be</a:t>
            </a:r>
            <a:r>
              <a:rPr lang="fi-FI" dirty="0"/>
              <a:t> </a:t>
            </a:r>
            <a:r>
              <a:rPr lang="fi-FI" dirty="0" err="1"/>
              <a:t>treated</a:t>
            </a:r>
            <a:endParaRPr lang="fi-FI" dirty="0"/>
          </a:p>
          <a:p>
            <a:r>
              <a:rPr lang="fi-FI" dirty="0"/>
              <a:t>International </a:t>
            </a:r>
            <a:r>
              <a:rPr lang="mr-IN" dirty="0"/>
              <a:t>–</a:t>
            </a:r>
            <a:r>
              <a:rPr lang="fi-FI" dirty="0"/>
              <a:t> </a:t>
            </a:r>
            <a:r>
              <a:rPr lang="fi-FI" dirty="0" err="1"/>
              <a:t>small</a:t>
            </a:r>
            <a:r>
              <a:rPr lang="fi-FI" dirty="0"/>
              <a:t> </a:t>
            </a:r>
            <a:r>
              <a:rPr lang="fi-FI" dirty="0" err="1"/>
              <a:t>countries</a:t>
            </a:r>
            <a:r>
              <a:rPr lang="fi-FI" dirty="0"/>
              <a:t> </a:t>
            </a:r>
            <a:r>
              <a:rPr lang="fi-FI" dirty="0" err="1"/>
              <a:t>have</a:t>
            </a:r>
            <a:r>
              <a:rPr lang="fi-FI" dirty="0"/>
              <a:t> no </a:t>
            </a:r>
            <a:r>
              <a:rPr lang="fi-FI" dirty="0" err="1"/>
              <a:t>other</a:t>
            </a:r>
            <a:r>
              <a:rPr lang="fi-FI" dirty="0"/>
              <a:t> </a:t>
            </a:r>
            <a:r>
              <a:rPr lang="fi-FI" dirty="0" err="1"/>
              <a:t>choice</a:t>
            </a:r>
            <a:endParaRPr lang="fi-FI" dirty="0"/>
          </a:p>
          <a:p>
            <a:r>
              <a:rPr lang="fi-FI" dirty="0" err="1"/>
              <a:t>Liberal</a:t>
            </a:r>
            <a:r>
              <a:rPr lang="fi-FI" dirty="0"/>
              <a:t> </a:t>
            </a:r>
            <a:r>
              <a:rPr lang="mr-IN" dirty="0"/>
              <a:t>–</a:t>
            </a:r>
            <a:r>
              <a:rPr lang="fi-FI" dirty="0"/>
              <a:t> open-</a:t>
            </a:r>
            <a:r>
              <a:rPr lang="fi-FI" dirty="0" err="1"/>
              <a:t>minded</a:t>
            </a:r>
            <a:r>
              <a:rPr lang="fi-FI" dirty="0"/>
              <a:t>, </a:t>
            </a:r>
            <a:r>
              <a:rPr lang="fi-FI" dirty="0" err="1"/>
              <a:t>freedoms</a:t>
            </a:r>
            <a:r>
              <a:rPr lang="fi-FI" dirty="0"/>
              <a:t>, </a:t>
            </a:r>
            <a:r>
              <a:rPr lang="fi-FI" dirty="0" err="1"/>
              <a:t>down</a:t>
            </a:r>
            <a:r>
              <a:rPr lang="fi-FI" dirty="0"/>
              <a:t>-to-</a:t>
            </a:r>
            <a:r>
              <a:rPr lang="fi-FI" dirty="0" err="1"/>
              <a:t>earth</a:t>
            </a:r>
            <a:r>
              <a:rPr lang="fi-FI" dirty="0"/>
              <a:t> </a:t>
            </a:r>
          </a:p>
          <a:p>
            <a:r>
              <a:rPr lang="fi-FI" dirty="0" err="1"/>
              <a:t>Functional</a:t>
            </a:r>
            <a:r>
              <a:rPr lang="fi-FI" dirty="0"/>
              <a:t> – </a:t>
            </a:r>
            <a:r>
              <a:rPr lang="fi-FI" dirty="0" err="1"/>
              <a:t>everything</a:t>
            </a:r>
            <a:r>
              <a:rPr lang="fi-FI" dirty="0"/>
              <a:t> </a:t>
            </a:r>
            <a:r>
              <a:rPr lang="fi-FI" dirty="0" err="1"/>
              <a:t>works</a:t>
            </a:r>
            <a:endParaRPr lang="fi-FI" dirty="0"/>
          </a:p>
          <a:p>
            <a:endParaRPr lang="fi-FI" dirty="0"/>
          </a:p>
          <a:p>
            <a:endParaRPr lang="fi-FI" dirty="0"/>
          </a:p>
        </p:txBody>
      </p:sp>
      <p:sp>
        <p:nvSpPr>
          <p:cNvPr id="2" name="Dian numeron paikkamerkki 1"/>
          <p:cNvSpPr>
            <a:spLocks noGrp="1"/>
          </p:cNvSpPr>
          <p:nvPr>
            <p:ph type="sldNum" sz="quarter" idx="12"/>
          </p:nvPr>
        </p:nvSpPr>
        <p:spPr/>
        <p:txBody>
          <a:bodyPr/>
          <a:lstStyle/>
          <a:p>
            <a:fld id="{C12A61D8-3E62-D74B-9144-BC7070BCE14C}" type="slidenum">
              <a:rPr lang="fi-FI" smtClean="0"/>
              <a:t>11</a:t>
            </a:fld>
            <a:endParaRPr lang="fi-FI"/>
          </a:p>
        </p:txBody>
      </p:sp>
      <p:sp>
        <p:nvSpPr>
          <p:cNvPr id="5" name="Otsikko 4"/>
          <p:cNvSpPr>
            <a:spLocks noGrp="1"/>
          </p:cNvSpPr>
          <p:nvPr>
            <p:ph type="title"/>
          </p:nvPr>
        </p:nvSpPr>
        <p:spPr/>
        <p:txBody>
          <a:bodyPr/>
          <a:lstStyle/>
          <a:p>
            <a:r>
              <a:rPr lang="fi-FI" dirty="0"/>
              <a:t>Nordic, </a:t>
            </a:r>
            <a:r>
              <a:rPr lang="fi-FI" dirty="0" err="1"/>
              <a:t>Scandinavian</a:t>
            </a:r>
            <a:r>
              <a:rPr lang="fi-FI" dirty="0"/>
              <a:t> and </a:t>
            </a:r>
            <a:r>
              <a:rPr lang="fi-FI" dirty="0" err="1"/>
              <a:t>Finnish</a:t>
            </a:r>
            <a:endParaRPr lang="fi-FI" dirty="0"/>
          </a:p>
        </p:txBody>
      </p:sp>
      <p:sp>
        <p:nvSpPr>
          <p:cNvPr id="4" name="Alatunnisteen paikkamerkki 3"/>
          <p:cNvSpPr>
            <a:spLocks noGrp="1"/>
          </p:cNvSpPr>
          <p:nvPr>
            <p:ph type="ftr" sz="quarter" idx="11"/>
          </p:nvPr>
        </p:nvSpPr>
        <p:spPr/>
        <p:txBody>
          <a:bodyPr/>
          <a:lstStyle/>
          <a:p>
            <a:r>
              <a:rPr lang="fi-FI" dirty="0"/>
              <a:t>© 2019 Keto Software</a:t>
            </a:r>
          </a:p>
        </p:txBody>
      </p:sp>
      <p:sp>
        <p:nvSpPr>
          <p:cNvPr id="7" name="Date Placeholder 3"/>
          <p:cNvSpPr>
            <a:spLocks noGrp="1"/>
          </p:cNvSpPr>
          <p:nvPr>
            <p:ph type="dt" sz="half" idx="10"/>
          </p:nvPr>
        </p:nvSpPr>
        <p:spPr>
          <a:xfrm>
            <a:off x="457199" y="4767263"/>
            <a:ext cx="1457570" cy="273844"/>
          </a:xfrm>
        </p:spPr>
        <p:txBody>
          <a:bodyPr/>
          <a:lstStyle/>
          <a:p>
            <a:r>
              <a:rPr lang="fi-FI" dirty="0"/>
              <a:t>21 9 2019</a:t>
            </a:r>
          </a:p>
        </p:txBody>
      </p:sp>
    </p:spTree>
    <p:extLst>
      <p:ext uri="{BB962C8B-B14F-4D97-AF65-F5344CB8AC3E}">
        <p14:creationId xmlns:p14="http://schemas.microsoft.com/office/powerpoint/2010/main" val="27608747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6DBA4C5-92D9-DB49-A272-6893A5A0AECB}"/>
              </a:ext>
            </a:extLst>
          </p:cNvPr>
          <p:cNvSpPr>
            <a:spLocks noGrp="1"/>
          </p:cNvSpPr>
          <p:nvPr>
            <p:ph type="title"/>
          </p:nvPr>
        </p:nvSpPr>
        <p:spPr>
          <a:xfrm>
            <a:off x="1060449" y="147038"/>
            <a:ext cx="7592221" cy="359262"/>
          </a:xfrm>
        </p:spPr>
        <p:txBody>
          <a:bodyPr/>
          <a:lstStyle/>
          <a:p>
            <a:r>
              <a:rPr lang="fi-FI" dirty="0"/>
              <a:t>Case Finland: Great </a:t>
            </a:r>
            <a:r>
              <a:rPr lang="fi-FI" dirty="0" err="1"/>
              <a:t>Platform</a:t>
            </a:r>
            <a:r>
              <a:rPr lang="fi-FI" dirty="0"/>
              <a:t> for Innovation</a:t>
            </a:r>
          </a:p>
        </p:txBody>
      </p:sp>
      <p:pic>
        <p:nvPicPr>
          <p:cNvPr id="8" name="Sisällön paikkamerkki 7">
            <a:extLst>
              <a:ext uri="{FF2B5EF4-FFF2-40B4-BE49-F238E27FC236}">
                <a16:creationId xmlns:a16="http://schemas.microsoft.com/office/drawing/2014/main" id="{AFEBA99B-7EC4-974C-8075-6D7D0FF7DB49}"/>
              </a:ext>
            </a:extLst>
          </p:cNvPr>
          <p:cNvPicPr>
            <a:picLocks noGrp="1" noChangeAspect="1"/>
          </p:cNvPicPr>
          <p:nvPr>
            <p:ph idx="1"/>
          </p:nvPr>
        </p:nvPicPr>
        <p:blipFill>
          <a:blip r:embed="rId2"/>
          <a:stretch>
            <a:fillRect/>
          </a:stretch>
        </p:blipFill>
        <p:spPr>
          <a:xfrm>
            <a:off x="0" y="587952"/>
            <a:ext cx="9228822" cy="4537075"/>
          </a:xfrm>
        </p:spPr>
      </p:pic>
      <p:sp>
        <p:nvSpPr>
          <p:cNvPr id="4" name="Päivämäärän paikkamerkki 3">
            <a:extLst>
              <a:ext uri="{FF2B5EF4-FFF2-40B4-BE49-F238E27FC236}">
                <a16:creationId xmlns:a16="http://schemas.microsoft.com/office/drawing/2014/main" id="{FDD798C3-D359-B84C-9506-85879BFFF333}"/>
              </a:ext>
            </a:extLst>
          </p:cNvPr>
          <p:cNvSpPr>
            <a:spLocks noGrp="1"/>
          </p:cNvSpPr>
          <p:nvPr>
            <p:ph type="dt" sz="half" idx="10"/>
          </p:nvPr>
        </p:nvSpPr>
        <p:spPr/>
        <p:txBody>
          <a:bodyPr/>
          <a:lstStyle/>
          <a:p>
            <a:fld id="{6F78A968-F944-EE46-AAF7-26158DFB12E9}" type="datetime1">
              <a:rPr lang="fi-FI" smtClean="0"/>
              <a:t>26.9.2019</a:t>
            </a:fld>
            <a:endParaRPr lang="fi-FI"/>
          </a:p>
        </p:txBody>
      </p:sp>
      <p:sp>
        <p:nvSpPr>
          <p:cNvPr id="6" name="Dian numeron paikkamerkki 5">
            <a:extLst>
              <a:ext uri="{FF2B5EF4-FFF2-40B4-BE49-F238E27FC236}">
                <a16:creationId xmlns:a16="http://schemas.microsoft.com/office/drawing/2014/main" id="{1C0386B8-09EC-F94D-82CB-53704FCE9712}"/>
              </a:ext>
            </a:extLst>
          </p:cNvPr>
          <p:cNvSpPr>
            <a:spLocks noGrp="1"/>
          </p:cNvSpPr>
          <p:nvPr>
            <p:ph type="sldNum" sz="quarter" idx="12"/>
          </p:nvPr>
        </p:nvSpPr>
        <p:spPr/>
        <p:txBody>
          <a:bodyPr/>
          <a:lstStyle/>
          <a:p>
            <a:fld id="{C12A61D8-3E62-D74B-9144-BC7070BCE14C}" type="slidenum">
              <a:rPr lang="fi-FI" smtClean="0"/>
              <a:t>12</a:t>
            </a:fld>
            <a:endParaRPr lang="fi-FI"/>
          </a:p>
        </p:txBody>
      </p:sp>
      <p:sp>
        <p:nvSpPr>
          <p:cNvPr id="9" name="Footer Placeholder 4">
            <a:extLst>
              <a:ext uri="{FF2B5EF4-FFF2-40B4-BE49-F238E27FC236}">
                <a16:creationId xmlns:a16="http://schemas.microsoft.com/office/drawing/2014/main" id="{290E36FF-E0A3-6B4D-B562-20890F42ED07}"/>
              </a:ext>
            </a:extLst>
          </p:cNvPr>
          <p:cNvSpPr txBox="1">
            <a:spLocks/>
          </p:cNvSpPr>
          <p:nvPr/>
        </p:nvSpPr>
        <p:spPr>
          <a:xfrm>
            <a:off x="3276600" y="4864247"/>
            <a:ext cx="2895600" cy="273844"/>
          </a:xfrm>
          <a:prstGeom prst="rect">
            <a:avLst/>
          </a:prstGeom>
        </p:spPr>
        <p:txBody>
          <a:bodyPr vert="horz" lIns="91440" tIns="45720" rIns="91440" bIns="45720" rtlCol="0" anchor="ctr"/>
          <a:lstStyle>
            <a:defPPr>
              <a:defRPr lang="fi-FI"/>
            </a:defPPr>
            <a:lvl1pPr marL="0" algn="ctr" defTabSz="457200" rtl="0" eaLnBrk="1" latinLnBrk="0" hangingPunct="1">
              <a:defRPr sz="1000" b="0" kern="1200">
                <a:solidFill>
                  <a:schemeClr val="tx1"/>
                </a:solidFill>
                <a:latin typeface="Px Grotesk"/>
                <a:ea typeface="+mn-ea"/>
                <a:cs typeface="Px Grotesk"/>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i-FI" dirty="0">
                <a:solidFill>
                  <a:schemeClr val="bg1"/>
                </a:solidFill>
              </a:rPr>
              <a:t>© 2019 Keto Software – Private &amp; Confidential</a:t>
            </a:r>
          </a:p>
        </p:txBody>
      </p:sp>
    </p:spTree>
    <p:extLst>
      <p:ext uri="{BB962C8B-B14F-4D97-AF65-F5344CB8AC3E}">
        <p14:creationId xmlns:p14="http://schemas.microsoft.com/office/powerpoint/2010/main" val="18087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A65048F-9EB8-D34F-AC4F-0018BE3F2E4A}"/>
              </a:ext>
            </a:extLst>
          </p:cNvPr>
          <p:cNvSpPr>
            <a:spLocks noGrp="1"/>
          </p:cNvSpPr>
          <p:nvPr>
            <p:ph type="title"/>
          </p:nvPr>
        </p:nvSpPr>
        <p:spPr/>
        <p:txBody>
          <a:bodyPr/>
          <a:lstStyle/>
          <a:p>
            <a:r>
              <a:rPr lang="fi-FI" dirty="0"/>
              <a:t>Best </a:t>
            </a:r>
            <a:r>
              <a:rPr lang="fi-FI" dirty="0" err="1"/>
              <a:t>place</a:t>
            </a:r>
            <a:r>
              <a:rPr lang="fi-FI" dirty="0"/>
              <a:t> to </a:t>
            </a:r>
            <a:r>
              <a:rPr lang="fi-FI" dirty="0" err="1"/>
              <a:t>raise</a:t>
            </a:r>
            <a:r>
              <a:rPr lang="fi-FI" dirty="0"/>
              <a:t> </a:t>
            </a:r>
            <a:r>
              <a:rPr lang="fi-FI" dirty="0" err="1"/>
              <a:t>children</a:t>
            </a:r>
            <a:endParaRPr lang="fi-FI" dirty="0"/>
          </a:p>
        </p:txBody>
      </p:sp>
      <p:sp>
        <p:nvSpPr>
          <p:cNvPr id="4" name="Päivämäärän paikkamerkki 3">
            <a:extLst>
              <a:ext uri="{FF2B5EF4-FFF2-40B4-BE49-F238E27FC236}">
                <a16:creationId xmlns:a16="http://schemas.microsoft.com/office/drawing/2014/main" id="{D3660FF6-9C01-DA4A-8074-C6866F2E64D7}"/>
              </a:ext>
            </a:extLst>
          </p:cNvPr>
          <p:cNvSpPr>
            <a:spLocks noGrp="1"/>
          </p:cNvSpPr>
          <p:nvPr>
            <p:ph type="dt" sz="half" idx="10"/>
          </p:nvPr>
        </p:nvSpPr>
        <p:spPr/>
        <p:txBody>
          <a:bodyPr/>
          <a:lstStyle/>
          <a:p>
            <a:fld id="{6F78A968-F944-EE46-AAF7-26158DFB12E9}" type="datetime1">
              <a:rPr lang="fi-FI" smtClean="0"/>
              <a:t>26.9.2019</a:t>
            </a:fld>
            <a:endParaRPr lang="fi-FI"/>
          </a:p>
        </p:txBody>
      </p:sp>
      <p:sp>
        <p:nvSpPr>
          <p:cNvPr id="5" name="Alatunnisteen paikkamerkki 4">
            <a:extLst>
              <a:ext uri="{FF2B5EF4-FFF2-40B4-BE49-F238E27FC236}">
                <a16:creationId xmlns:a16="http://schemas.microsoft.com/office/drawing/2014/main" id="{02CE0303-692E-9342-AE01-1388306941CD}"/>
              </a:ext>
            </a:extLst>
          </p:cNvPr>
          <p:cNvSpPr>
            <a:spLocks noGrp="1"/>
          </p:cNvSpPr>
          <p:nvPr>
            <p:ph type="ftr" sz="quarter" idx="11"/>
          </p:nvPr>
        </p:nvSpPr>
        <p:spPr/>
        <p:txBody>
          <a:bodyPr/>
          <a:lstStyle/>
          <a:p>
            <a:r>
              <a:rPr lang="fi-FI"/>
              <a:t>© 2016 Keto Software</a:t>
            </a:r>
            <a:endParaRPr lang="fi-FI" dirty="0"/>
          </a:p>
        </p:txBody>
      </p:sp>
      <p:sp>
        <p:nvSpPr>
          <p:cNvPr id="6" name="Dian numeron paikkamerkki 5">
            <a:extLst>
              <a:ext uri="{FF2B5EF4-FFF2-40B4-BE49-F238E27FC236}">
                <a16:creationId xmlns:a16="http://schemas.microsoft.com/office/drawing/2014/main" id="{04ADBD6F-AA09-A84D-9F3D-79AF2E80ABF6}"/>
              </a:ext>
            </a:extLst>
          </p:cNvPr>
          <p:cNvSpPr>
            <a:spLocks noGrp="1"/>
          </p:cNvSpPr>
          <p:nvPr>
            <p:ph type="sldNum" sz="quarter" idx="12"/>
          </p:nvPr>
        </p:nvSpPr>
        <p:spPr/>
        <p:txBody>
          <a:bodyPr/>
          <a:lstStyle/>
          <a:p>
            <a:fld id="{C12A61D8-3E62-D74B-9144-BC7070BCE14C}" type="slidenum">
              <a:rPr lang="fi-FI" smtClean="0"/>
              <a:t>13</a:t>
            </a:fld>
            <a:endParaRPr lang="fi-FI"/>
          </a:p>
        </p:txBody>
      </p:sp>
      <p:pic>
        <p:nvPicPr>
          <p:cNvPr id="8" name="Kuva 7">
            <a:extLst>
              <a:ext uri="{FF2B5EF4-FFF2-40B4-BE49-F238E27FC236}">
                <a16:creationId xmlns:a16="http://schemas.microsoft.com/office/drawing/2014/main" id="{3148E79E-8B45-AF4B-83DA-30527FF15D1B}"/>
              </a:ext>
            </a:extLst>
          </p:cNvPr>
          <p:cNvPicPr>
            <a:picLocks noChangeAspect="1"/>
          </p:cNvPicPr>
          <p:nvPr/>
        </p:nvPicPr>
        <p:blipFill>
          <a:blip r:embed="rId2"/>
          <a:stretch>
            <a:fillRect/>
          </a:stretch>
        </p:blipFill>
        <p:spPr>
          <a:xfrm>
            <a:off x="0" y="625724"/>
            <a:ext cx="9144000" cy="4527051"/>
          </a:xfrm>
          <a:prstGeom prst="rect">
            <a:avLst/>
          </a:prstGeom>
        </p:spPr>
      </p:pic>
      <p:sp>
        <p:nvSpPr>
          <p:cNvPr id="9" name="Footer Placeholder 4">
            <a:extLst>
              <a:ext uri="{FF2B5EF4-FFF2-40B4-BE49-F238E27FC236}">
                <a16:creationId xmlns:a16="http://schemas.microsoft.com/office/drawing/2014/main" id="{5068FD55-21AF-864C-923D-FC0F94753303}"/>
              </a:ext>
            </a:extLst>
          </p:cNvPr>
          <p:cNvSpPr txBox="1">
            <a:spLocks/>
          </p:cNvSpPr>
          <p:nvPr/>
        </p:nvSpPr>
        <p:spPr>
          <a:xfrm>
            <a:off x="3276600" y="4919663"/>
            <a:ext cx="2895600" cy="273844"/>
          </a:xfrm>
          <a:prstGeom prst="rect">
            <a:avLst/>
          </a:prstGeom>
        </p:spPr>
        <p:txBody>
          <a:bodyPr vert="horz" lIns="91440" tIns="45720" rIns="91440" bIns="45720" rtlCol="0" anchor="ctr"/>
          <a:lstStyle>
            <a:defPPr>
              <a:defRPr lang="fi-FI"/>
            </a:defPPr>
            <a:lvl1pPr marL="0" algn="ctr" defTabSz="457200" rtl="0" eaLnBrk="1" latinLnBrk="0" hangingPunct="1">
              <a:defRPr sz="1000" b="0" kern="1200">
                <a:solidFill>
                  <a:schemeClr val="tx1"/>
                </a:solidFill>
                <a:latin typeface="Px Grotesk"/>
                <a:ea typeface="+mn-ea"/>
                <a:cs typeface="Px Grotesk"/>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i-FI" dirty="0">
                <a:solidFill>
                  <a:schemeClr val="bg1"/>
                </a:solidFill>
              </a:rPr>
              <a:t>© 2019 Keto Software – Private &amp; Confidential</a:t>
            </a:r>
          </a:p>
        </p:txBody>
      </p:sp>
    </p:spTree>
    <p:extLst>
      <p:ext uri="{BB962C8B-B14F-4D97-AF65-F5344CB8AC3E}">
        <p14:creationId xmlns:p14="http://schemas.microsoft.com/office/powerpoint/2010/main" val="6212475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02D7EE2-6BF7-5D4B-B3AA-0C73BF4F2838}"/>
              </a:ext>
            </a:extLst>
          </p:cNvPr>
          <p:cNvSpPr>
            <a:spLocks noGrp="1"/>
          </p:cNvSpPr>
          <p:nvPr>
            <p:ph type="title"/>
          </p:nvPr>
        </p:nvSpPr>
        <p:spPr/>
        <p:txBody>
          <a:bodyPr/>
          <a:lstStyle/>
          <a:p>
            <a:r>
              <a:rPr lang="fi-FI" dirty="0" err="1"/>
              <a:t>Mr</a:t>
            </a:r>
            <a:r>
              <a:rPr lang="fi-FI" dirty="0"/>
              <a:t> </a:t>
            </a:r>
            <a:r>
              <a:rPr lang="fi-FI" dirty="0" err="1"/>
              <a:t>President</a:t>
            </a:r>
            <a:r>
              <a:rPr lang="fi-FI" dirty="0"/>
              <a:t> of Finland</a:t>
            </a:r>
          </a:p>
        </p:txBody>
      </p:sp>
      <p:pic>
        <p:nvPicPr>
          <p:cNvPr id="8" name="Sisällön paikkamerkki 7">
            <a:extLst>
              <a:ext uri="{FF2B5EF4-FFF2-40B4-BE49-F238E27FC236}">
                <a16:creationId xmlns:a16="http://schemas.microsoft.com/office/drawing/2014/main" id="{6B11E599-B915-6F46-91D4-CD53DC0EFE42}"/>
              </a:ext>
            </a:extLst>
          </p:cNvPr>
          <p:cNvPicPr>
            <a:picLocks noGrp="1" noChangeAspect="1"/>
          </p:cNvPicPr>
          <p:nvPr>
            <p:ph idx="1"/>
          </p:nvPr>
        </p:nvPicPr>
        <p:blipFill>
          <a:blip r:embed="rId2"/>
          <a:stretch>
            <a:fillRect/>
          </a:stretch>
        </p:blipFill>
        <p:spPr>
          <a:xfrm>
            <a:off x="9769" y="506300"/>
            <a:ext cx="3810000" cy="2133600"/>
          </a:xfrm>
        </p:spPr>
      </p:pic>
      <p:sp>
        <p:nvSpPr>
          <p:cNvPr id="5" name="Alatunnisteen paikkamerkki 4">
            <a:extLst>
              <a:ext uri="{FF2B5EF4-FFF2-40B4-BE49-F238E27FC236}">
                <a16:creationId xmlns:a16="http://schemas.microsoft.com/office/drawing/2014/main" id="{952D12C4-167B-0645-888C-A188325B84FA}"/>
              </a:ext>
            </a:extLst>
          </p:cNvPr>
          <p:cNvSpPr>
            <a:spLocks noGrp="1"/>
          </p:cNvSpPr>
          <p:nvPr>
            <p:ph type="ftr" sz="quarter" idx="11"/>
          </p:nvPr>
        </p:nvSpPr>
        <p:spPr/>
        <p:txBody>
          <a:bodyPr/>
          <a:lstStyle/>
          <a:p>
            <a:r>
              <a:rPr lang="fi-FI"/>
              <a:t>© 2016 Keto Software</a:t>
            </a:r>
            <a:endParaRPr lang="fi-FI" dirty="0"/>
          </a:p>
        </p:txBody>
      </p:sp>
      <p:pic>
        <p:nvPicPr>
          <p:cNvPr id="14" name="Kuva 13">
            <a:extLst>
              <a:ext uri="{FF2B5EF4-FFF2-40B4-BE49-F238E27FC236}">
                <a16:creationId xmlns:a16="http://schemas.microsoft.com/office/drawing/2014/main" id="{03996D35-D4D5-E440-AC7D-07FA68369A18}"/>
              </a:ext>
            </a:extLst>
          </p:cNvPr>
          <p:cNvPicPr>
            <a:picLocks noChangeAspect="1"/>
          </p:cNvPicPr>
          <p:nvPr/>
        </p:nvPicPr>
        <p:blipFill>
          <a:blip r:embed="rId3"/>
          <a:stretch>
            <a:fillRect/>
          </a:stretch>
        </p:blipFill>
        <p:spPr>
          <a:xfrm>
            <a:off x="5855608" y="506300"/>
            <a:ext cx="3288392" cy="3215960"/>
          </a:xfrm>
          <a:prstGeom prst="rect">
            <a:avLst/>
          </a:prstGeom>
        </p:spPr>
      </p:pic>
      <p:pic>
        <p:nvPicPr>
          <p:cNvPr id="16" name="Kuva 15">
            <a:extLst>
              <a:ext uri="{FF2B5EF4-FFF2-40B4-BE49-F238E27FC236}">
                <a16:creationId xmlns:a16="http://schemas.microsoft.com/office/drawing/2014/main" id="{4D1A2F7D-BC3C-3F48-BE02-AB56DC716597}"/>
              </a:ext>
            </a:extLst>
          </p:cNvPr>
          <p:cNvPicPr>
            <a:picLocks noChangeAspect="1"/>
          </p:cNvPicPr>
          <p:nvPr/>
        </p:nvPicPr>
        <p:blipFill>
          <a:blip r:embed="rId4"/>
          <a:stretch>
            <a:fillRect/>
          </a:stretch>
        </p:blipFill>
        <p:spPr>
          <a:xfrm>
            <a:off x="4271757" y="3019142"/>
            <a:ext cx="3496086" cy="2124358"/>
          </a:xfrm>
          <a:prstGeom prst="rect">
            <a:avLst/>
          </a:prstGeom>
        </p:spPr>
      </p:pic>
      <p:pic>
        <p:nvPicPr>
          <p:cNvPr id="12" name="Kuva 11">
            <a:extLst>
              <a:ext uri="{FF2B5EF4-FFF2-40B4-BE49-F238E27FC236}">
                <a16:creationId xmlns:a16="http://schemas.microsoft.com/office/drawing/2014/main" id="{6C20B2B0-1BE0-2F41-97EF-81CC116849AD}"/>
              </a:ext>
            </a:extLst>
          </p:cNvPr>
          <p:cNvPicPr>
            <a:picLocks noChangeAspect="1"/>
          </p:cNvPicPr>
          <p:nvPr/>
        </p:nvPicPr>
        <p:blipFill>
          <a:blip r:embed="rId5"/>
          <a:stretch>
            <a:fillRect/>
          </a:stretch>
        </p:blipFill>
        <p:spPr>
          <a:xfrm>
            <a:off x="1127973" y="2254421"/>
            <a:ext cx="3954633" cy="2889079"/>
          </a:xfrm>
          <a:prstGeom prst="rect">
            <a:avLst/>
          </a:prstGeom>
        </p:spPr>
      </p:pic>
      <p:sp>
        <p:nvSpPr>
          <p:cNvPr id="17" name="Otsikko 1">
            <a:extLst>
              <a:ext uri="{FF2B5EF4-FFF2-40B4-BE49-F238E27FC236}">
                <a16:creationId xmlns:a16="http://schemas.microsoft.com/office/drawing/2014/main" id="{50829B25-7182-2248-8D69-8655BC234915}"/>
              </a:ext>
            </a:extLst>
          </p:cNvPr>
          <p:cNvSpPr txBox="1">
            <a:spLocks/>
          </p:cNvSpPr>
          <p:nvPr/>
        </p:nvSpPr>
        <p:spPr>
          <a:xfrm>
            <a:off x="3897202" y="606706"/>
            <a:ext cx="2279556" cy="593894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2800" kern="1200">
                <a:solidFill>
                  <a:schemeClr val="tx1"/>
                </a:solidFill>
                <a:latin typeface="Px Grotesk"/>
                <a:ea typeface="+mj-ea"/>
                <a:cs typeface="Px Grotesk"/>
              </a:defRPr>
            </a:lvl1pPr>
          </a:lstStyle>
          <a:p>
            <a:pPr algn="l"/>
            <a:endParaRPr lang="fi-FI" sz="1400" dirty="0"/>
          </a:p>
        </p:txBody>
      </p:sp>
      <p:sp>
        <p:nvSpPr>
          <p:cNvPr id="19" name="Päivämäärän paikkamerkki 3">
            <a:extLst>
              <a:ext uri="{FF2B5EF4-FFF2-40B4-BE49-F238E27FC236}">
                <a16:creationId xmlns:a16="http://schemas.microsoft.com/office/drawing/2014/main" id="{D8CAF576-134B-4A4D-B0EF-6871CE460596}"/>
              </a:ext>
            </a:extLst>
          </p:cNvPr>
          <p:cNvSpPr txBox="1">
            <a:spLocks/>
          </p:cNvSpPr>
          <p:nvPr/>
        </p:nvSpPr>
        <p:spPr>
          <a:xfrm>
            <a:off x="4187250" y="613063"/>
            <a:ext cx="1457570" cy="1545322"/>
          </a:xfrm>
          <a:prstGeom prst="rect">
            <a:avLst/>
          </a:prstGeom>
        </p:spPr>
        <p:txBody>
          <a:bodyPr vert="horz" lIns="91440" tIns="45720" rIns="91440" bIns="45720" rtlCol="0" anchor="ctr"/>
          <a:lstStyle>
            <a:defPPr>
              <a:defRPr lang="fi-FI"/>
            </a:defPPr>
            <a:lvl1pPr marL="0" algn="l" defTabSz="457200" rtl="0" eaLnBrk="1" latinLnBrk="0" hangingPunct="1">
              <a:defRPr sz="1000" kern="1200">
                <a:solidFill>
                  <a:schemeClr val="tx1"/>
                </a:solidFill>
                <a:latin typeface="Px Grotesk"/>
                <a:ea typeface="+mn-ea"/>
                <a:cs typeface="Px Grotesk"/>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28600" indent="-228600">
              <a:buAutoNum type="arabicPeriod"/>
            </a:pPr>
            <a:r>
              <a:rPr lang="fi-FI" sz="1400" dirty="0"/>
              <a:t>Playing ”pipolätkä” in </a:t>
            </a:r>
            <a:r>
              <a:rPr lang="fi-FI" sz="1400" dirty="0" err="1"/>
              <a:t>the</a:t>
            </a:r>
            <a:r>
              <a:rPr lang="fi-FI" sz="1400" dirty="0"/>
              <a:t> </a:t>
            </a:r>
            <a:r>
              <a:rPr lang="fi-FI" sz="1400" dirty="0" err="1"/>
              <a:t>park</a:t>
            </a:r>
            <a:endParaRPr lang="fi-FI" sz="1400" dirty="0"/>
          </a:p>
          <a:p>
            <a:pPr marL="228600" indent="-228600">
              <a:buAutoNum type="arabicPeriod"/>
            </a:pPr>
            <a:r>
              <a:rPr lang="fi-FI" sz="1400" dirty="0" err="1"/>
              <a:t>Afterwork</a:t>
            </a:r>
            <a:r>
              <a:rPr lang="fi-FI" sz="1400" dirty="0"/>
              <a:t> </a:t>
            </a:r>
            <a:r>
              <a:rPr lang="fi-FI" sz="1400" dirty="0" err="1"/>
              <a:t>beer</a:t>
            </a:r>
            <a:endParaRPr lang="fi-FI" sz="1400" dirty="0"/>
          </a:p>
          <a:p>
            <a:pPr marL="228600" indent="-228600">
              <a:buAutoNum type="arabicPeriod"/>
            </a:pPr>
            <a:r>
              <a:rPr lang="fi-FI" sz="1400" dirty="0" err="1"/>
              <a:t>Book</a:t>
            </a:r>
            <a:r>
              <a:rPr lang="fi-FI" sz="1400" dirty="0"/>
              <a:t> </a:t>
            </a:r>
            <a:r>
              <a:rPr lang="fi-FI" sz="1400" dirty="0" err="1"/>
              <a:t>fair</a:t>
            </a:r>
            <a:endParaRPr lang="fi-FI" sz="1400" dirty="0"/>
          </a:p>
          <a:p>
            <a:pPr marL="228600" indent="-228600">
              <a:buAutoNum type="arabicPeriod"/>
            </a:pPr>
            <a:r>
              <a:rPr lang="fi-FI" sz="1400" dirty="0"/>
              <a:t>Holiday </a:t>
            </a:r>
            <a:r>
              <a:rPr lang="fi-FI" sz="1400" dirty="0" err="1"/>
              <a:t>trip</a:t>
            </a:r>
            <a:endParaRPr lang="fi-FI" sz="1400" dirty="0"/>
          </a:p>
        </p:txBody>
      </p:sp>
    </p:spTree>
    <p:extLst>
      <p:ext uri="{BB962C8B-B14F-4D97-AF65-F5344CB8AC3E}">
        <p14:creationId xmlns:p14="http://schemas.microsoft.com/office/powerpoint/2010/main" val="34124237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02D7EE2-6BF7-5D4B-B3AA-0C73BF4F2838}"/>
              </a:ext>
            </a:extLst>
          </p:cNvPr>
          <p:cNvSpPr>
            <a:spLocks noGrp="1"/>
          </p:cNvSpPr>
          <p:nvPr>
            <p:ph type="title"/>
          </p:nvPr>
        </p:nvSpPr>
        <p:spPr/>
        <p:txBody>
          <a:bodyPr/>
          <a:lstStyle/>
          <a:p>
            <a:r>
              <a:rPr lang="fi-FI" dirty="0" err="1"/>
              <a:t>Mr</a:t>
            </a:r>
            <a:r>
              <a:rPr lang="fi-FI" dirty="0"/>
              <a:t> </a:t>
            </a:r>
            <a:r>
              <a:rPr lang="fi-FI" dirty="0" err="1"/>
              <a:t>President</a:t>
            </a:r>
            <a:r>
              <a:rPr lang="fi-FI" dirty="0"/>
              <a:t> of East of Finland</a:t>
            </a:r>
          </a:p>
        </p:txBody>
      </p:sp>
      <p:sp>
        <p:nvSpPr>
          <p:cNvPr id="4" name="Päivämäärän paikkamerkki 3">
            <a:extLst>
              <a:ext uri="{FF2B5EF4-FFF2-40B4-BE49-F238E27FC236}">
                <a16:creationId xmlns:a16="http://schemas.microsoft.com/office/drawing/2014/main" id="{8A235D64-B295-1C40-9CB7-D4FF44D57538}"/>
              </a:ext>
            </a:extLst>
          </p:cNvPr>
          <p:cNvSpPr>
            <a:spLocks noGrp="1"/>
          </p:cNvSpPr>
          <p:nvPr>
            <p:ph type="dt" sz="half" idx="10"/>
          </p:nvPr>
        </p:nvSpPr>
        <p:spPr/>
        <p:txBody>
          <a:bodyPr/>
          <a:lstStyle/>
          <a:p>
            <a:fld id="{6F78A968-F944-EE46-AAF7-26158DFB12E9}" type="datetime1">
              <a:rPr lang="fi-FI" smtClean="0"/>
              <a:t>26.9.2019</a:t>
            </a:fld>
            <a:endParaRPr lang="fi-FI" dirty="0"/>
          </a:p>
        </p:txBody>
      </p:sp>
      <p:sp>
        <p:nvSpPr>
          <p:cNvPr id="17" name="Otsikko 1">
            <a:extLst>
              <a:ext uri="{FF2B5EF4-FFF2-40B4-BE49-F238E27FC236}">
                <a16:creationId xmlns:a16="http://schemas.microsoft.com/office/drawing/2014/main" id="{50829B25-7182-2248-8D69-8655BC234915}"/>
              </a:ext>
            </a:extLst>
          </p:cNvPr>
          <p:cNvSpPr txBox="1">
            <a:spLocks/>
          </p:cNvSpPr>
          <p:nvPr/>
        </p:nvSpPr>
        <p:spPr>
          <a:xfrm>
            <a:off x="3897202" y="606706"/>
            <a:ext cx="2279556" cy="593894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2800" kern="1200">
                <a:solidFill>
                  <a:schemeClr val="tx1"/>
                </a:solidFill>
                <a:latin typeface="Px Grotesk"/>
                <a:ea typeface="+mj-ea"/>
                <a:cs typeface="Px Grotesk"/>
              </a:defRPr>
            </a:lvl1pPr>
          </a:lstStyle>
          <a:p>
            <a:pPr algn="l"/>
            <a:endParaRPr lang="fi-FI" sz="1400" dirty="0"/>
          </a:p>
        </p:txBody>
      </p:sp>
      <p:pic>
        <p:nvPicPr>
          <p:cNvPr id="18" name="Kuva 17">
            <a:extLst>
              <a:ext uri="{FF2B5EF4-FFF2-40B4-BE49-F238E27FC236}">
                <a16:creationId xmlns:a16="http://schemas.microsoft.com/office/drawing/2014/main" id="{9E533E60-B18A-794F-A5FA-F96CE7D5C51C}"/>
              </a:ext>
            </a:extLst>
          </p:cNvPr>
          <p:cNvPicPr>
            <a:picLocks noChangeAspect="1"/>
          </p:cNvPicPr>
          <p:nvPr/>
        </p:nvPicPr>
        <p:blipFill>
          <a:blip r:embed="rId2"/>
          <a:stretch>
            <a:fillRect/>
          </a:stretch>
        </p:blipFill>
        <p:spPr>
          <a:xfrm>
            <a:off x="0" y="3048000"/>
            <a:ext cx="3873500" cy="2095500"/>
          </a:xfrm>
          <a:prstGeom prst="rect">
            <a:avLst/>
          </a:prstGeom>
        </p:spPr>
      </p:pic>
      <p:pic>
        <p:nvPicPr>
          <p:cNvPr id="21" name="Kuva 20">
            <a:extLst>
              <a:ext uri="{FF2B5EF4-FFF2-40B4-BE49-F238E27FC236}">
                <a16:creationId xmlns:a16="http://schemas.microsoft.com/office/drawing/2014/main" id="{DCD5592A-4F9A-4B4D-A47D-E5E579297454}"/>
              </a:ext>
            </a:extLst>
          </p:cNvPr>
          <p:cNvPicPr>
            <a:picLocks noChangeAspect="1"/>
          </p:cNvPicPr>
          <p:nvPr/>
        </p:nvPicPr>
        <p:blipFill>
          <a:blip r:embed="rId3"/>
          <a:stretch>
            <a:fillRect/>
          </a:stretch>
        </p:blipFill>
        <p:spPr>
          <a:xfrm>
            <a:off x="6248318" y="3037531"/>
            <a:ext cx="2090219" cy="2090219"/>
          </a:xfrm>
          <a:prstGeom prst="rect">
            <a:avLst/>
          </a:prstGeom>
        </p:spPr>
      </p:pic>
      <p:pic>
        <p:nvPicPr>
          <p:cNvPr id="23" name="Kuva 22">
            <a:extLst>
              <a:ext uri="{FF2B5EF4-FFF2-40B4-BE49-F238E27FC236}">
                <a16:creationId xmlns:a16="http://schemas.microsoft.com/office/drawing/2014/main" id="{D91B18C6-1C0B-F047-9286-44D39A041330}"/>
              </a:ext>
            </a:extLst>
          </p:cNvPr>
          <p:cNvPicPr>
            <a:picLocks noChangeAspect="1"/>
          </p:cNvPicPr>
          <p:nvPr/>
        </p:nvPicPr>
        <p:blipFill>
          <a:blip r:embed="rId4"/>
          <a:stretch>
            <a:fillRect/>
          </a:stretch>
        </p:blipFill>
        <p:spPr>
          <a:xfrm>
            <a:off x="5436368" y="582402"/>
            <a:ext cx="3714121" cy="2472318"/>
          </a:xfrm>
          <a:prstGeom prst="rect">
            <a:avLst/>
          </a:prstGeom>
        </p:spPr>
      </p:pic>
      <p:pic>
        <p:nvPicPr>
          <p:cNvPr id="10" name="Kuva 9">
            <a:extLst>
              <a:ext uri="{FF2B5EF4-FFF2-40B4-BE49-F238E27FC236}">
                <a16:creationId xmlns:a16="http://schemas.microsoft.com/office/drawing/2014/main" id="{C7ACD218-6F25-E74E-8E32-F35B2871768C}"/>
              </a:ext>
            </a:extLst>
          </p:cNvPr>
          <p:cNvPicPr>
            <a:picLocks noChangeAspect="1"/>
          </p:cNvPicPr>
          <p:nvPr/>
        </p:nvPicPr>
        <p:blipFill>
          <a:blip r:embed="rId5"/>
          <a:stretch>
            <a:fillRect/>
          </a:stretch>
        </p:blipFill>
        <p:spPr>
          <a:xfrm>
            <a:off x="2818209" y="1775180"/>
            <a:ext cx="3797300" cy="2133600"/>
          </a:xfrm>
          <a:prstGeom prst="rect">
            <a:avLst/>
          </a:prstGeom>
        </p:spPr>
      </p:pic>
      <p:pic>
        <p:nvPicPr>
          <p:cNvPr id="13" name="Kuva 12">
            <a:extLst>
              <a:ext uri="{FF2B5EF4-FFF2-40B4-BE49-F238E27FC236}">
                <a16:creationId xmlns:a16="http://schemas.microsoft.com/office/drawing/2014/main" id="{BCF04C75-6C7F-CD48-9431-A76B646250B9}"/>
              </a:ext>
            </a:extLst>
          </p:cNvPr>
          <p:cNvPicPr>
            <a:picLocks noChangeAspect="1"/>
          </p:cNvPicPr>
          <p:nvPr/>
        </p:nvPicPr>
        <p:blipFill>
          <a:blip r:embed="rId6"/>
          <a:stretch>
            <a:fillRect/>
          </a:stretch>
        </p:blipFill>
        <p:spPr>
          <a:xfrm>
            <a:off x="8416" y="606706"/>
            <a:ext cx="3296099" cy="2524672"/>
          </a:xfrm>
          <a:prstGeom prst="rect">
            <a:avLst/>
          </a:prstGeom>
        </p:spPr>
      </p:pic>
    </p:spTree>
    <p:extLst>
      <p:ext uri="{BB962C8B-B14F-4D97-AF65-F5344CB8AC3E}">
        <p14:creationId xmlns:p14="http://schemas.microsoft.com/office/powerpoint/2010/main" val="42550477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2762CDA-0F8F-0944-90B8-A63B95370438}"/>
              </a:ext>
            </a:extLst>
          </p:cNvPr>
          <p:cNvSpPr>
            <a:spLocks noGrp="1"/>
          </p:cNvSpPr>
          <p:nvPr>
            <p:ph type="ctrTitle"/>
          </p:nvPr>
        </p:nvSpPr>
        <p:spPr/>
        <p:txBody>
          <a:bodyPr/>
          <a:lstStyle/>
          <a:p>
            <a:r>
              <a:rPr lang="fi-FI" dirty="0"/>
              <a:t>Human </a:t>
            </a:r>
            <a:r>
              <a:rPr lang="fi-FI" dirty="0" err="1"/>
              <a:t>beings</a:t>
            </a:r>
            <a:r>
              <a:rPr lang="fi-FI" dirty="0"/>
              <a:t> in to </a:t>
            </a:r>
            <a:r>
              <a:rPr lang="fi-FI" dirty="0" err="1"/>
              <a:t>robots</a:t>
            </a:r>
            <a:endParaRPr lang="fi-FI" dirty="0"/>
          </a:p>
        </p:txBody>
      </p:sp>
      <p:sp>
        <p:nvSpPr>
          <p:cNvPr id="3" name="Alaotsikko 2">
            <a:extLst>
              <a:ext uri="{FF2B5EF4-FFF2-40B4-BE49-F238E27FC236}">
                <a16:creationId xmlns:a16="http://schemas.microsoft.com/office/drawing/2014/main" id="{16187A39-5D87-BE4D-A8D0-875C89E154CC}"/>
              </a:ext>
            </a:extLst>
          </p:cNvPr>
          <p:cNvSpPr>
            <a:spLocks noGrp="1"/>
          </p:cNvSpPr>
          <p:nvPr>
            <p:ph type="subTitle" idx="1"/>
          </p:nvPr>
        </p:nvSpPr>
        <p:spPr>
          <a:xfrm>
            <a:off x="685800" y="2561149"/>
            <a:ext cx="7772400" cy="1314450"/>
          </a:xfrm>
        </p:spPr>
        <p:txBody>
          <a:bodyPr/>
          <a:lstStyle/>
          <a:p>
            <a:r>
              <a:rPr lang="fi-FI" dirty="0" err="1">
                <a:solidFill>
                  <a:schemeClr val="tx1"/>
                </a:solidFill>
              </a:rPr>
              <a:t>The</a:t>
            </a:r>
            <a:r>
              <a:rPr lang="fi-FI" dirty="0">
                <a:solidFill>
                  <a:schemeClr val="tx1"/>
                </a:solidFill>
              </a:rPr>
              <a:t> </a:t>
            </a:r>
            <a:r>
              <a:rPr lang="fi-FI" dirty="0" err="1">
                <a:solidFill>
                  <a:schemeClr val="tx1"/>
                </a:solidFill>
              </a:rPr>
              <a:t>Rational</a:t>
            </a:r>
            <a:r>
              <a:rPr lang="fi-FI" dirty="0">
                <a:solidFill>
                  <a:schemeClr val="tx1"/>
                </a:solidFill>
              </a:rPr>
              <a:t> </a:t>
            </a:r>
            <a:r>
              <a:rPr lang="fi-FI" dirty="0" err="1">
                <a:solidFill>
                  <a:schemeClr val="tx1"/>
                </a:solidFill>
              </a:rPr>
              <a:t>Approach</a:t>
            </a:r>
            <a:endParaRPr lang="fi-FI" dirty="0">
              <a:solidFill>
                <a:schemeClr val="tx1"/>
              </a:solidFill>
            </a:endParaRPr>
          </a:p>
        </p:txBody>
      </p:sp>
      <p:sp>
        <p:nvSpPr>
          <p:cNvPr id="4" name="Päivämäärän paikkamerkki 3">
            <a:extLst>
              <a:ext uri="{FF2B5EF4-FFF2-40B4-BE49-F238E27FC236}">
                <a16:creationId xmlns:a16="http://schemas.microsoft.com/office/drawing/2014/main" id="{E31FB7C3-A560-8140-BA3D-99F7F8144C3B}"/>
              </a:ext>
            </a:extLst>
          </p:cNvPr>
          <p:cNvSpPr>
            <a:spLocks noGrp="1"/>
          </p:cNvSpPr>
          <p:nvPr>
            <p:ph type="dt" sz="half" idx="10"/>
          </p:nvPr>
        </p:nvSpPr>
        <p:spPr/>
        <p:txBody>
          <a:bodyPr/>
          <a:lstStyle/>
          <a:p>
            <a:fld id="{7D86E71E-80D5-464F-81CF-66FD6535B4DA}" type="datetime1">
              <a:rPr lang="fi-FI" smtClean="0"/>
              <a:t>26.9.2019</a:t>
            </a:fld>
            <a:endParaRPr lang="fi-FI"/>
          </a:p>
        </p:txBody>
      </p:sp>
      <p:sp>
        <p:nvSpPr>
          <p:cNvPr id="5" name="Alatunnisteen paikkamerkki 4">
            <a:extLst>
              <a:ext uri="{FF2B5EF4-FFF2-40B4-BE49-F238E27FC236}">
                <a16:creationId xmlns:a16="http://schemas.microsoft.com/office/drawing/2014/main" id="{50675463-9493-A54D-8570-9A6CBAD54D02}"/>
              </a:ext>
            </a:extLst>
          </p:cNvPr>
          <p:cNvSpPr>
            <a:spLocks noGrp="1"/>
          </p:cNvSpPr>
          <p:nvPr>
            <p:ph type="ftr" sz="quarter" idx="11"/>
          </p:nvPr>
        </p:nvSpPr>
        <p:spPr/>
        <p:txBody>
          <a:bodyPr/>
          <a:lstStyle/>
          <a:p>
            <a:r>
              <a:rPr lang="fi-FI" dirty="0"/>
              <a:t>© 2019 Keto Software</a:t>
            </a:r>
          </a:p>
        </p:txBody>
      </p:sp>
      <p:sp>
        <p:nvSpPr>
          <p:cNvPr id="6" name="Dian numeron paikkamerkki 5">
            <a:extLst>
              <a:ext uri="{FF2B5EF4-FFF2-40B4-BE49-F238E27FC236}">
                <a16:creationId xmlns:a16="http://schemas.microsoft.com/office/drawing/2014/main" id="{C595B419-EA51-BC4A-A26F-D5E4AB7AE30D}"/>
              </a:ext>
            </a:extLst>
          </p:cNvPr>
          <p:cNvSpPr>
            <a:spLocks noGrp="1"/>
          </p:cNvSpPr>
          <p:nvPr>
            <p:ph type="sldNum" sz="quarter" idx="12"/>
          </p:nvPr>
        </p:nvSpPr>
        <p:spPr/>
        <p:txBody>
          <a:bodyPr/>
          <a:lstStyle/>
          <a:p>
            <a:fld id="{C12A61D8-3E62-D74B-9144-BC7070BCE14C}" type="slidenum">
              <a:rPr lang="fi-FI" smtClean="0"/>
              <a:t>16</a:t>
            </a:fld>
            <a:endParaRPr lang="fi-FI"/>
          </a:p>
        </p:txBody>
      </p:sp>
    </p:spTree>
    <p:extLst>
      <p:ext uri="{BB962C8B-B14F-4D97-AF65-F5344CB8AC3E}">
        <p14:creationId xmlns:p14="http://schemas.microsoft.com/office/powerpoint/2010/main" val="9580434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2762CDA-0F8F-0944-90B8-A63B95370438}"/>
              </a:ext>
            </a:extLst>
          </p:cNvPr>
          <p:cNvSpPr>
            <a:spLocks noGrp="1"/>
          </p:cNvSpPr>
          <p:nvPr>
            <p:ph type="ctrTitle"/>
          </p:nvPr>
        </p:nvSpPr>
        <p:spPr/>
        <p:txBody>
          <a:bodyPr/>
          <a:lstStyle/>
          <a:p>
            <a:r>
              <a:rPr lang="fi-FI" dirty="0" err="1"/>
              <a:t>From</a:t>
            </a:r>
            <a:r>
              <a:rPr lang="fi-FI" dirty="0"/>
              <a:t> </a:t>
            </a:r>
            <a:r>
              <a:rPr lang="fi-FI" dirty="0" err="1"/>
              <a:t>robots</a:t>
            </a:r>
            <a:r>
              <a:rPr lang="fi-FI" dirty="0"/>
              <a:t> </a:t>
            </a:r>
            <a:r>
              <a:rPr lang="fi-FI" dirty="0" err="1"/>
              <a:t>back</a:t>
            </a:r>
            <a:r>
              <a:rPr lang="fi-FI" dirty="0"/>
              <a:t> to </a:t>
            </a:r>
            <a:r>
              <a:rPr lang="fi-FI" dirty="0" err="1"/>
              <a:t>human</a:t>
            </a:r>
            <a:r>
              <a:rPr lang="fi-FI" dirty="0"/>
              <a:t> </a:t>
            </a:r>
            <a:r>
              <a:rPr lang="fi-FI" dirty="0" err="1"/>
              <a:t>beings</a:t>
            </a:r>
            <a:endParaRPr lang="fi-FI" dirty="0"/>
          </a:p>
        </p:txBody>
      </p:sp>
      <p:sp>
        <p:nvSpPr>
          <p:cNvPr id="3" name="Alaotsikko 2">
            <a:extLst>
              <a:ext uri="{FF2B5EF4-FFF2-40B4-BE49-F238E27FC236}">
                <a16:creationId xmlns:a16="http://schemas.microsoft.com/office/drawing/2014/main" id="{16187A39-5D87-BE4D-A8D0-875C89E154CC}"/>
              </a:ext>
            </a:extLst>
          </p:cNvPr>
          <p:cNvSpPr>
            <a:spLocks noGrp="1"/>
          </p:cNvSpPr>
          <p:nvPr>
            <p:ph type="subTitle" idx="1"/>
          </p:nvPr>
        </p:nvSpPr>
        <p:spPr>
          <a:xfrm>
            <a:off x="685800" y="2561149"/>
            <a:ext cx="7772400" cy="1314450"/>
          </a:xfrm>
        </p:spPr>
        <p:txBody>
          <a:bodyPr/>
          <a:lstStyle/>
          <a:p>
            <a:r>
              <a:rPr lang="fi-FI" dirty="0" err="1">
                <a:solidFill>
                  <a:schemeClr val="tx1"/>
                </a:solidFill>
              </a:rPr>
              <a:t>The</a:t>
            </a:r>
            <a:r>
              <a:rPr lang="fi-FI" dirty="0">
                <a:solidFill>
                  <a:schemeClr val="tx1"/>
                </a:solidFill>
              </a:rPr>
              <a:t> New </a:t>
            </a:r>
            <a:r>
              <a:rPr lang="fi-FI" dirty="0" err="1">
                <a:solidFill>
                  <a:schemeClr val="tx1"/>
                </a:solidFill>
              </a:rPr>
              <a:t>Happy</a:t>
            </a:r>
            <a:r>
              <a:rPr lang="fi-FI" dirty="0">
                <a:solidFill>
                  <a:schemeClr val="tx1"/>
                </a:solidFill>
              </a:rPr>
              <a:t> </a:t>
            </a:r>
            <a:r>
              <a:rPr lang="fi-FI" dirty="0" err="1">
                <a:solidFill>
                  <a:schemeClr val="tx1"/>
                </a:solidFill>
              </a:rPr>
              <a:t>Corporate</a:t>
            </a:r>
            <a:r>
              <a:rPr lang="fi-FI" dirty="0">
                <a:solidFill>
                  <a:schemeClr val="tx1"/>
                </a:solidFill>
              </a:rPr>
              <a:t> </a:t>
            </a:r>
            <a:r>
              <a:rPr lang="fi-FI" dirty="0" err="1">
                <a:solidFill>
                  <a:schemeClr val="tx1"/>
                </a:solidFill>
              </a:rPr>
              <a:t>Employee</a:t>
            </a:r>
            <a:r>
              <a:rPr lang="fi-FI" dirty="0">
                <a:solidFill>
                  <a:schemeClr val="tx1"/>
                </a:solidFill>
              </a:rPr>
              <a:t> </a:t>
            </a:r>
            <a:r>
              <a:rPr lang="fi-FI" dirty="0" err="1">
                <a:solidFill>
                  <a:schemeClr val="tx1"/>
                </a:solidFill>
              </a:rPr>
              <a:t>Approach</a:t>
            </a:r>
            <a:endParaRPr lang="fi-FI" dirty="0">
              <a:solidFill>
                <a:schemeClr val="tx1"/>
              </a:solidFill>
            </a:endParaRPr>
          </a:p>
        </p:txBody>
      </p:sp>
      <p:sp>
        <p:nvSpPr>
          <p:cNvPr id="4" name="Päivämäärän paikkamerkki 3">
            <a:extLst>
              <a:ext uri="{FF2B5EF4-FFF2-40B4-BE49-F238E27FC236}">
                <a16:creationId xmlns:a16="http://schemas.microsoft.com/office/drawing/2014/main" id="{E31FB7C3-A560-8140-BA3D-99F7F8144C3B}"/>
              </a:ext>
            </a:extLst>
          </p:cNvPr>
          <p:cNvSpPr>
            <a:spLocks noGrp="1"/>
          </p:cNvSpPr>
          <p:nvPr>
            <p:ph type="dt" sz="half" idx="10"/>
          </p:nvPr>
        </p:nvSpPr>
        <p:spPr/>
        <p:txBody>
          <a:bodyPr/>
          <a:lstStyle/>
          <a:p>
            <a:fld id="{7D86E71E-80D5-464F-81CF-66FD6535B4DA}" type="datetime1">
              <a:rPr lang="fi-FI" smtClean="0"/>
              <a:t>26.9.2019</a:t>
            </a:fld>
            <a:endParaRPr lang="fi-FI"/>
          </a:p>
        </p:txBody>
      </p:sp>
      <p:sp>
        <p:nvSpPr>
          <p:cNvPr id="5" name="Alatunnisteen paikkamerkki 4">
            <a:extLst>
              <a:ext uri="{FF2B5EF4-FFF2-40B4-BE49-F238E27FC236}">
                <a16:creationId xmlns:a16="http://schemas.microsoft.com/office/drawing/2014/main" id="{50675463-9493-A54D-8570-9A6CBAD54D02}"/>
              </a:ext>
            </a:extLst>
          </p:cNvPr>
          <p:cNvSpPr>
            <a:spLocks noGrp="1"/>
          </p:cNvSpPr>
          <p:nvPr>
            <p:ph type="ftr" sz="quarter" idx="11"/>
          </p:nvPr>
        </p:nvSpPr>
        <p:spPr/>
        <p:txBody>
          <a:bodyPr/>
          <a:lstStyle/>
          <a:p>
            <a:r>
              <a:rPr lang="fi-FI" dirty="0"/>
              <a:t>© 2019 Keto Software</a:t>
            </a:r>
          </a:p>
        </p:txBody>
      </p:sp>
      <p:sp>
        <p:nvSpPr>
          <p:cNvPr id="6" name="Dian numeron paikkamerkki 5">
            <a:extLst>
              <a:ext uri="{FF2B5EF4-FFF2-40B4-BE49-F238E27FC236}">
                <a16:creationId xmlns:a16="http://schemas.microsoft.com/office/drawing/2014/main" id="{C595B419-EA51-BC4A-A26F-D5E4AB7AE30D}"/>
              </a:ext>
            </a:extLst>
          </p:cNvPr>
          <p:cNvSpPr>
            <a:spLocks noGrp="1"/>
          </p:cNvSpPr>
          <p:nvPr>
            <p:ph type="sldNum" sz="quarter" idx="12"/>
          </p:nvPr>
        </p:nvSpPr>
        <p:spPr/>
        <p:txBody>
          <a:bodyPr/>
          <a:lstStyle/>
          <a:p>
            <a:fld id="{C12A61D8-3E62-D74B-9144-BC7070BCE14C}" type="slidenum">
              <a:rPr lang="fi-FI" smtClean="0"/>
              <a:t>17</a:t>
            </a:fld>
            <a:endParaRPr lang="fi-FI"/>
          </a:p>
        </p:txBody>
      </p:sp>
    </p:spTree>
    <p:extLst>
      <p:ext uri="{BB962C8B-B14F-4D97-AF65-F5344CB8AC3E}">
        <p14:creationId xmlns:p14="http://schemas.microsoft.com/office/powerpoint/2010/main" val="7922821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C12A61D8-3E62-D74B-9144-BC7070BCE14C}" type="slidenum">
              <a:rPr lang="fi-FI" smtClean="0"/>
              <a:t>18</a:t>
            </a:fld>
            <a:endParaRPr lang="fi-FI"/>
          </a:p>
        </p:txBody>
      </p:sp>
      <p:sp>
        <p:nvSpPr>
          <p:cNvPr id="4" name="Otsikko 3"/>
          <p:cNvSpPr>
            <a:spLocks noGrp="1"/>
          </p:cNvSpPr>
          <p:nvPr>
            <p:ph type="title"/>
          </p:nvPr>
        </p:nvSpPr>
        <p:spPr/>
        <p:txBody>
          <a:bodyPr/>
          <a:lstStyle/>
          <a:p>
            <a:r>
              <a:rPr lang="fi-FI" dirty="0"/>
              <a:t>Third </a:t>
            </a:r>
            <a:r>
              <a:rPr lang="fi-FI" dirty="0" err="1"/>
              <a:t>millennium</a:t>
            </a:r>
            <a:r>
              <a:rPr lang="fi-FI" dirty="0"/>
              <a:t> </a:t>
            </a:r>
            <a:r>
              <a:rPr lang="fi-FI" dirty="0" err="1"/>
              <a:t>skills</a:t>
            </a:r>
            <a:endParaRPr lang="fi-FI" dirty="0"/>
          </a:p>
        </p:txBody>
      </p:sp>
      <p:sp>
        <p:nvSpPr>
          <p:cNvPr id="6" name="Alatunnisteen paikkamerkki 5"/>
          <p:cNvSpPr>
            <a:spLocks noGrp="1"/>
          </p:cNvSpPr>
          <p:nvPr>
            <p:ph type="ftr" sz="quarter" idx="11"/>
          </p:nvPr>
        </p:nvSpPr>
        <p:spPr/>
        <p:txBody>
          <a:bodyPr/>
          <a:lstStyle/>
          <a:p>
            <a:r>
              <a:rPr lang="fi-FI" dirty="0"/>
              <a:t>© 2019 Keto Software</a:t>
            </a:r>
          </a:p>
        </p:txBody>
      </p:sp>
      <p:pic>
        <p:nvPicPr>
          <p:cNvPr id="9" name="Picture 8"/>
          <p:cNvPicPr>
            <a:picLocks noChangeAspect="1"/>
          </p:cNvPicPr>
          <p:nvPr/>
        </p:nvPicPr>
        <p:blipFill>
          <a:blip r:embed="rId2"/>
          <a:stretch>
            <a:fillRect/>
          </a:stretch>
        </p:blipFill>
        <p:spPr>
          <a:xfrm>
            <a:off x="1271016" y="656215"/>
            <a:ext cx="6327647" cy="3954779"/>
          </a:xfrm>
          <a:prstGeom prst="rect">
            <a:avLst/>
          </a:prstGeom>
        </p:spPr>
      </p:pic>
    </p:spTree>
    <p:extLst>
      <p:ext uri="{BB962C8B-B14F-4D97-AF65-F5344CB8AC3E}">
        <p14:creationId xmlns:p14="http://schemas.microsoft.com/office/powerpoint/2010/main" val="8608885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2762CDA-0F8F-0944-90B8-A63B95370438}"/>
              </a:ext>
            </a:extLst>
          </p:cNvPr>
          <p:cNvSpPr>
            <a:spLocks noGrp="1"/>
          </p:cNvSpPr>
          <p:nvPr>
            <p:ph type="ctrTitle"/>
          </p:nvPr>
        </p:nvSpPr>
        <p:spPr>
          <a:xfrm>
            <a:off x="316869" y="1564058"/>
            <a:ext cx="8286184" cy="1102519"/>
          </a:xfrm>
        </p:spPr>
        <p:txBody>
          <a:bodyPr/>
          <a:lstStyle/>
          <a:p>
            <a:r>
              <a:rPr lang="fi-FI" dirty="0"/>
              <a:t>”Best </a:t>
            </a:r>
            <a:r>
              <a:rPr lang="fi-FI" dirty="0" err="1"/>
              <a:t>people</a:t>
            </a:r>
            <a:r>
              <a:rPr lang="fi-FI" dirty="0"/>
              <a:t> </a:t>
            </a:r>
            <a:r>
              <a:rPr lang="fi-FI" dirty="0" err="1"/>
              <a:t>create</a:t>
            </a:r>
            <a:r>
              <a:rPr lang="fi-FI" dirty="0"/>
              <a:t> </a:t>
            </a:r>
            <a:r>
              <a:rPr lang="fi-FI" dirty="0" err="1"/>
              <a:t>the</a:t>
            </a:r>
            <a:r>
              <a:rPr lang="fi-FI" dirty="0"/>
              <a:t> </a:t>
            </a:r>
            <a:r>
              <a:rPr lang="fi-FI" dirty="0" err="1"/>
              <a:t>best</a:t>
            </a:r>
            <a:r>
              <a:rPr lang="fi-FI" dirty="0"/>
              <a:t> </a:t>
            </a:r>
            <a:r>
              <a:rPr lang="fi-FI" dirty="0" err="1"/>
              <a:t>games</a:t>
            </a:r>
            <a:r>
              <a:rPr lang="fi-FI" dirty="0"/>
              <a:t>”</a:t>
            </a:r>
          </a:p>
        </p:txBody>
      </p:sp>
      <p:sp>
        <p:nvSpPr>
          <p:cNvPr id="3" name="Alaotsikko 2">
            <a:extLst>
              <a:ext uri="{FF2B5EF4-FFF2-40B4-BE49-F238E27FC236}">
                <a16:creationId xmlns:a16="http://schemas.microsoft.com/office/drawing/2014/main" id="{16187A39-5D87-BE4D-A8D0-875C89E154CC}"/>
              </a:ext>
            </a:extLst>
          </p:cNvPr>
          <p:cNvSpPr>
            <a:spLocks noGrp="1"/>
          </p:cNvSpPr>
          <p:nvPr>
            <p:ph type="subTitle" idx="1"/>
          </p:nvPr>
        </p:nvSpPr>
        <p:spPr>
          <a:xfrm>
            <a:off x="685800" y="2561149"/>
            <a:ext cx="7772400" cy="1314450"/>
          </a:xfrm>
        </p:spPr>
        <p:txBody>
          <a:bodyPr/>
          <a:lstStyle/>
          <a:p>
            <a:r>
              <a:rPr lang="fi-FI" dirty="0">
                <a:solidFill>
                  <a:schemeClr val="tx1"/>
                </a:solidFill>
              </a:rPr>
              <a:t>Ilkka Paananen, </a:t>
            </a:r>
            <a:r>
              <a:rPr lang="fi-FI" dirty="0" err="1">
                <a:solidFill>
                  <a:schemeClr val="tx1"/>
                </a:solidFill>
              </a:rPr>
              <a:t>Co-Founder</a:t>
            </a:r>
            <a:r>
              <a:rPr lang="fi-FI" dirty="0">
                <a:solidFill>
                  <a:schemeClr val="tx1"/>
                </a:solidFill>
              </a:rPr>
              <a:t> of </a:t>
            </a:r>
            <a:r>
              <a:rPr lang="fi-FI" dirty="0" err="1">
                <a:solidFill>
                  <a:schemeClr val="tx1"/>
                </a:solidFill>
              </a:rPr>
              <a:t>Supercell</a:t>
            </a:r>
            <a:endParaRPr lang="fi-FI" dirty="0">
              <a:solidFill>
                <a:schemeClr val="tx1"/>
              </a:solidFill>
            </a:endParaRPr>
          </a:p>
        </p:txBody>
      </p:sp>
      <p:sp>
        <p:nvSpPr>
          <p:cNvPr id="4" name="Päivämäärän paikkamerkki 3">
            <a:extLst>
              <a:ext uri="{FF2B5EF4-FFF2-40B4-BE49-F238E27FC236}">
                <a16:creationId xmlns:a16="http://schemas.microsoft.com/office/drawing/2014/main" id="{E31FB7C3-A560-8140-BA3D-99F7F8144C3B}"/>
              </a:ext>
            </a:extLst>
          </p:cNvPr>
          <p:cNvSpPr>
            <a:spLocks noGrp="1"/>
          </p:cNvSpPr>
          <p:nvPr>
            <p:ph type="dt" sz="half" idx="10"/>
          </p:nvPr>
        </p:nvSpPr>
        <p:spPr/>
        <p:txBody>
          <a:bodyPr/>
          <a:lstStyle/>
          <a:p>
            <a:fld id="{7D86E71E-80D5-464F-81CF-66FD6535B4DA}" type="datetime1">
              <a:rPr lang="fi-FI" smtClean="0"/>
              <a:t>26.9.2019</a:t>
            </a:fld>
            <a:endParaRPr lang="fi-FI"/>
          </a:p>
        </p:txBody>
      </p:sp>
      <p:sp>
        <p:nvSpPr>
          <p:cNvPr id="5" name="Alatunnisteen paikkamerkki 4">
            <a:extLst>
              <a:ext uri="{FF2B5EF4-FFF2-40B4-BE49-F238E27FC236}">
                <a16:creationId xmlns:a16="http://schemas.microsoft.com/office/drawing/2014/main" id="{50675463-9493-A54D-8570-9A6CBAD54D02}"/>
              </a:ext>
            </a:extLst>
          </p:cNvPr>
          <p:cNvSpPr>
            <a:spLocks noGrp="1"/>
          </p:cNvSpPr>
          <p:nvPr>
            <p:ph type="ftr" sz="quarter" idx="11"/>
          </p:nvPr>
        </p:nvSpPr>
        <p:spPr/>
        <p:txBody>
          <a:bodyPr/>
          <a:lstStyle/>
          <a:p>
            <a:r>
              <a:rPr lang="fi-FI" dirty="0"/>
              <a:t>© 2018 Keto Software</a:t>
            </a:r>
          </a:p>
        </p:txBody>
      </p:sp>
      <p:sp>
        <p:nvSpPr>
          <p:cNvPr id="6" name="Dian numeron paikkamerkki 5">
            <a:extLst>
              <a:ext uri="{FF2B5EF4-FFF2-40B4-BE49-F238E27FC236}">
                <a16:creationId xmlns:a16="http://schemas.microsoft.com/office/drawing/2014/main" id="{C595B419-EA51-BC4A-A26F-D5E4AB7AE30D}"/>
              </a:ext>
            </a:extLst>
          </p:cNvPr>
          <p:cNvSpPr>
            <a:spLocks noGrp="1"/>
          </p:cNvSpPr>
          <p:nvPr>
            <p:ph type="sldNum" sz="quarter" idx="12"/>
          </p:nvPr>
        </p:nvSpPr>
        <p:spPr/>
        <p:txBody>
          <a:bodyPr/>
          <a:lstStyle/>
          <a:p>
            <a:fld id="{C12A61D8-3E62-D74B-9144-BC7070BCE14C}" type="slidenum">
              <a:rPr lang="fi-FI" smtClean="0"/>
              <a:t>19</a:t>
            </a:fld>
            <a:endParaRPr lang="fi-FI"/>
          </a:p>
        </p:txBody>
      </p:sp>
    </p:spTree>
    <p:extLst>
      <p:ext uri="{BB962C8B-B14F-4D97-AF65-F5344CB8AC3E}">
        <p14:creationId xmlns:p14="http://schemas.microsoft.com/office/powerpoint/2010/main" val="3860911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C961A97F-1223-4A47-A191-08806B888636}"/>
              </a:ext>
            </a:extLst>
          </p:cNvPr>
          <p:cNvSpPr>
            <a:spLocks noGrp="1"/>
          </p:cNvSpPr>
          <p:nvPr>
            <p:ph type="title"/>
          </p:nvPr>
        </p:nvSpPr>
        <p:spPr/>
        <p:txBody>
          <a:bodyPr/>
          <a:lstStyle/>
          <a:p>
            <a:r>
              <a:rPr lang="fi-FI" dirty="0"/>
              <a:t>Agenda</a:t>
            </a:r>
          </a:p>
        </p:txBody>
      </p:sp>
      <p:sp>
        <p:nvSpPr>
          <p:cNvPr id="8" name="Sisällön paikkamerkki 7">
            <a:extLst>
              <a:ext uri="{FF2B5EF4-FFF2-40B4-BE49-F238E27FC236}">
                <a16:creationId xmlns:a16="http://schemas.microsoft.com/office/drawing/2014/main" id="{62365B95-B402-BF40-B50D-8B90B14A7DCA}"/>
              </a:ext>
            </a:extLst>
          </p:cNvPr>
          <p:cNvSpPr>
            <a:spLocks noGrp="1"/>
          </p:cNvSpPr>
          <p:nvPr>
            <p:ph idx="1"/>
          </p:nvPr>
        </p:nvSpPr>
        <p:spPr>
          <a:xfrm>
            <a:off x="457200" y="1136181"/>
            <a:ext cx="8229600" cy="3784364"/>
          </a:xfrm>
        </p:spPr>
        <p:txBody>
          <a:bodyPr>
            <a:normAutofit/>
          </a:bodyPr>
          <a:lstStyle/>
          <a:p>
            <a:r>
              <a:rPr lang="fi-FI" dirty="0"/>
              <a:t>Intro: Keto, me and some thoughts about innovation</a:t>
            </a:r>
          </a:p>
          <a:p>
            <a:r>
              <a:rPr lang="fi-FI" dirty="0"/>
              <a:t>Human approach to innovation</a:t>
            </a:r>
          </a:p>
          <a:p>
            <a:r>
              <a:rPr lang="fi-FI" dirty="0"/>
              <a:t>AllAgile Soft Launch</a:t>
            </a:r>
          </a:p>
          <a:p>
            <a:pPr marL="0" indent="0">
              <a:buNone/>
            </a:pPr>
            <a:r>
              <a:rPr lang="fi-FI" sz="1800" dirty="0"/>
              <a:t>25 </a:t>
            </a:r>
            <a:r>
              <a:rPr lang="fi-FI" sz="1800" dirty="0" err="1"/>
              <a:t>minutes</a:t>
            </a:r>
            <a:endParaRPr lang="fi-FI" sz="1800" dirty="0"/>
          </a:p>
          <a:p>
            <a:pPr marL="0" indent="0">
              <a:buNone/>
            </a:pPr>
            <a:endParaRPr lang="fi-FI" sz="1800" dirty="0"/>
          </a:p>
          <a:p>
            <a:r>
              <a:rPr lang="fi-FI" dirty="0" err="1"/>
              <a:t>Discussion</a:t>
            </a:r>
            <a:r>
              <a:rPr lang="fi-FI" dirty="0"/>
              <a:t> </a:t>
            </a:r>
            <a:r>
              <a:rPr lang="fi-FI" dirty="0" err="1"/>
              <a:t>Points</a:t>
            </a:r>
            <a:endParaRPr lang="fi-FI" dirty="0"/>
          </a:p>
          <a:p>
            <a:pPr marL="0" indent="0">
              <a:buNone/>
            </a:pPr>
            <a:r>
              <a:rPr lang="fi-FI" sz="1800" dirty="0"/>
              <a:t>5-10 </a:t>
            </a:r>
            <a:r>
              <a:rPr lang="fi-FI" sz="1800" dirty="0" err="1"/>
              <a:t>minutes</a:t>
            </a:r>
            <a:endParaRPr lang="fi-FI" sz="1800" dirty="0"/>
          </a:p>
        </p:txBody>
      </p:sp>
      <p:sp>
        <p:nvSpPr>
          <p:cNvPr id="4" name="Päivämäärän paikkamerkki 3">
            <a:extLst>
              <a:ext uri="{FF2B5EF4-FFF2-40B4-BE49-F238E27FC236}">
                <a16:creationId xmlns:a16="http://schemas.microsoft.com/office/drawing/2014/main" id="{8D6B9318-C159-774F-AD59-E7D25D951B8F}"/>
              </a:ext>
            </a:extLst>
          </p:cNvPr>
          <p:cNvSpPr>
            <a:spLocks noGrp="1"/>
          </p:cNvSpPr>
          <p:nvPr>
            <p:ph type="dt" sz="half" idx="10"/>
          </p:nvPr>
        </p:nvSpPr>
        <p:spPr/>
        <p:txBody>
          <a:bodyPr/>
          <a:lstStyle/>
          <a:p>
            <a:fld id="{7D86E71E-80D5-464F-81CF-66FD6535B4DA}" type="datetime1">
              <a:rPr lang="fi-FI" smtClean="0"/>
              <a:t>26.9.2019</a:t>
            </a:fld>
            <a:endParaRPr lang="fi-FI"/>
          </a:p>
        </p:txBody>
      </p:sp>
      <p:sp>
        <p:nvSpPr>
          <p:cNvPr id="5" name="Alatunnisteen paikkamerkki 4">
            <a:extLst>
              <a:ext uri="{FF2B5EF4-FFF2-40B4-BE49-F238E27FC236}">
                <a16:creationId xmlns:a16="http://schemas.microsoft.com/office/drawing/2014/main" id="{8C52138B-A89B-014E-8A18-59A52F513751}"/>
              </a:ext>
            </a:extLst>
          </p:cNvPr>
          <p:cNvSpPr>
            <a:spLocks noGrp="1"/>
          </p:cNvSpPr>
          <p:nvPr>
            <p:ph type="ftr" sz="quarter" idx="11"/>
          </p:nvPr>
        </p:nvSpPr>
        <p:spPr/>
        <p:txBody>
          <a:bodyPr/>
          <a:lstStyle/>
          <a:p>
            <a:r>
              <a:rPr lang="fi-FI" dirty="0"/>
              <a:t>© 2018 Keto Software</a:t>
            </a:r>
          </a:p>
        </p:txBody>
      </p:sp>
      <p:sp>
        <p:nvSpPr>
          <p:cNvPr id="6" name="Dian numeron paikkamerkki 5">
            <a:extLst>
              <a:ext uri="{FF2B5EF4-FFF2-40B4-BE49-F238E27FC236}">
                <a16:creationId xmlns:a16="http://schemas.microsoft.com/office/drawing/2014/main" id="{BA1ACDBD-36E6-4D44-9B51-FB6BDB5B7ED6}"/>
              </a:ext>
            </a:extLst>
          </p:cNvPr>
          <p:cNvSpPr>
            <a:spLocks noGrp="1"/>
          </p:cNvSpPr>
          <p:nvPr>
            <p:ph type="sldNum" sz="quarter" idx="12"/>
          </p:nvPr>
        </p:nvSpPr>
        <p:spPr/>
        <p:txBody>
          <a:bodyPr/>
          <a:lstStyle/>
          <a:p>
            <a:fld id="{C12A61D8-3E62-D74B-9144-BC7070BCE14C}" type="slidenum">
              <a:rPr lang="fi-FI" smtClean="0"/>
              <a:t>2</a:t>
            </a:fld>
            <a:endParaRPr lang="fi-FI"/>
          </a:p>
        </p:txBody>
      </p:sp>
    </p:spTree>
    <p:extLst>
      <p:ext uri="{BB962C8B-B14F-4D97-AF65-F5344CB8AC3E}">
        <p14:creationId xmlns:p14="http://schemas.microsoft.com/office/powerpoint/2010/main" val="23782345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isällön paikkamerkki 5">
            <a:extLst>
              <a:ext uri="{FF2B5EF4-FFF2-40B4-BE49-F238E27FC236}">
                <a16:creationId xmlns:a16="http://schemas.microsoft.com/office/drawing/2014/main" id="{5EDCA23A-15F0-A24F-824F-C824A2FAD2BD}"/>
              </a:ext>
            </a:extLst>
          </p:cNvPr>
          <p:cNvSpPr>
            <a:spLocks noGrp="1"/>
          </p:cNvSpPr>
          <p:nvPr>
            <p:ph idx="1"/>
          </p:nvPr>
        </p:nvSpPr>
        <p:spPr/>
        <p:txBody>
          <a:bodyPr>
            <a:normAutofit fontScale="92500" lnSpcReduction="20000"/>
          </a:bodyPr>
          <a:lstStyle/>
          <a:p>
            <a:r>
              <a:rPr lang="fi-FI" dirty="0" err="1"/>
              <a:t>Motion</a:t>
            </a:r>
            <a:r>
              <a:rPr lang="fi-FI" dirty="0"/>
              <a:t> </a:t>
            </a:r>
            <a:r>
              <a:rPr lang="fi-FI" dirty="0" err="1"/>
              <a:t>Graphic</a:t>
            </a:r>
            <a:r>
              <a:rPr lang="fi-FI" dirty="0"/>
              <a:t> Designer</a:t>
            </a:r>
          </a:p>
          <a:p>
            <a:r>
              <a:rPr lang="fi-FI" dirty="0" err="1"/>
              <a:t>Storyteller</a:t>
            </a:r>
            <a:endParaRPr lang="fi-FI" dirty="0"/>
          </a:p>
          <a:p>
            <a:r>
              <a:rPr lang="fi-FI" dirty="0" err="1"/>
              <a:t>Game</a:t>
            </a:r>
            <a:r>
              <a:rPr lang="fi-FI" dirty="0"/>
              <a:t> Designer</a:t>
            </a:r>
          </a:p>
          <a:p>
            <a:r>
              <a:rPr lang="fi-FI" dirty="0" err="1"/>
              <a:t>Concept</a:t>
            </a:r>
            <a:r>
              <a:rPr lang="fi-FI" dirty="0"/>
              <a:t> Planner</a:t>
            </a:r>
          </a:p>
          <a:p>
            <a:r>
              <a:rPr lang="fi-FI" dirty="0" err="1"/>
              <a:t>Game</a:t>
            </a:r>
            <a:r>
              <a:rPr lang="fi-FI" dirty="0"/>
              <a:t> </a:t>
            </a:r>
            <a:r>
              <a:rPr lang="fi-FI" dirty="0" err="1"/>
              <a:t>Animator</a:t>
            </a:r>
            <a:endParaRPr lang="fi-FI" dirty="0"/>
          </a:p>
          <a:p>
            <a:r>
              <a:rPr lang="fi-FI" dirty="0" err="1"/>
              <a:t>Game</a:t>
            </a:r>
            <a:r>
              <a:rPr lang="fi-FI" dirty="0"/>
              <a:t> Analytics </a:t>
            </a:r>
            <a:r>
              <a:rPr lang="fi-FI" dirty="0" err="1"/>
              <a:t>Specialist</a:t>
            </a:r>
            <a:endParaRPr lang="fi-FI" dirty="0"/>
          </a:p>
          <a:p>
            <a:r>
              <a:rPr lang="fi-FI" dirty="0"/>
              <a:t>Digital Marketing </a:t>
            </a:r>
            <a:r>
              <a:rPr lang="fi-FI" dirty="0" err="1"/>
              <a:t>Expert</a:t>
            </a:r>
            <a:endParaRPr lang="fi-FI" dirty="0"/>
          </a:p>
          <a:p>
            <a:r>
              <a:rPr lang="fi-FI" dirty="0"/>
              <a:t>Music and </a:t>
            </a:r>
            <a:r>
              <a:rPr lang="fi-FI" dirty="0" err="1"/>
              <a:t>Effects</a:t>
            </a:r>
            <a:r>
              <a:rPr lang="fi-FI" dirty="0"/>
              <a:t> </a:t>
            </a:r>
            <a:r>
              <a:rPr lang="fi-FI" dirty="0" err="1"/>
              <a:t>Composer</a:t>
            </a:r>
            <a:endParaRPr lang="fi-FI" dirty="0"/>
          </a:p>
          <a:p>
            <a:pPr marL="0" indent="0">
              <a:buNone/>
            </a:pPr>
            <a:r>
              <a:rPr lang="fi-FI" dirty="0"/>
              <a:t>________________________</a:t>
            </a:r>
          </a:p>
          <a:p>
            <a:r>
              <a:rPr lang="fi-FI" dirty="0"/>
              <a:t>IT </a:t>
            </a:r>
            <a:r>
              <a:rPr lang="fi-FI" dirty="0" err="1"/>
              <a:t>Engineer</a:t>
            </a:r>
            <a:endParaRPr lang="fi-FI" dirty="0"/>
          </a:p>
          <a:p>
            <a:r>
              <a:rPr lang="fi-FI" dirty="0"/>
              <a:t>Software </a:t>
            </a:r>
            <a:r>
              <a:rPr lang="fi-FI" dirty="0" err="1"/>
              <a:t>Developer</a:t>
            </a:r>
            <a:endParaRPr lang="fi-FI" dirty="0"/>
          </a:p>
          <a:p>
            <a:endParaRPr lang="fi-FI" dirty="0"/>
          </a:p>
          <a:p>
            <a:endParaRPr lang="fi-FI" dirty="0"/>
          </a:p>
          <a:p>
            <a:endParaRPr lang="fi-FI" dirty="0"/>
          </a:p>
          <a:p>
            <a:endParaRPr lang="fi-FI" dirty="0"/>
          </a:p>
        </p:txBody>
      </p:sp>
      <p:sp>
        <p:nvSpPr>
          <p:cNvPr id="3" name="Päivämäärän paikkamerkki 2">
            <a:extLst>
              <a:ext uri="{FF2B5EF4-FFF2-40B4-BE49-F238E27FC236}">
                <a16:creationId xmlns:a16="http://schemas.microsoft.com/office/drawing/2014/main" id="{A2A3D56E-447E-4741-8252-C77073E60B0E}"/>
              </a:ext>
            </a:extLst>
          </p:cNvPr>
          <p:cNvSpPr>
            <a:spLocks noGrp="1"/>
          </p:cNvSpPr>
          <p:nvPr>
            <p:ph type="dt" sz="half" idx="10"/>
          </p:nvPr>
        </p:nvSpPr>
        <p:spPr/>
        <p:txBody>
          <a:bodyPr/>
          <a:lstStyle/>
          <a:p>
            <a:fld id="{E012B4F2-4813-B04A-A8EF-10E43B963CB1}" type="datetime1">
              <a:rPr lang="fi-FI" smtClean="0"/>
              <a:t>26.9.2019</a:t>
            </a:fld>
            <a:endParaRPr lang="fi-FI"/>
          </a:p>
        </p:txBody>
      </p:sp>
      <p:sp>
        <p:nvSpPr>
          <p:cNvPr id="4" name="Alatunnisteen paikkamerkki 3">
            <a:extLst>
              <a:ext uri="{FF2B5EF4-FFF2-40B4-BE49-F238E27FC236}">
                <a16:creationId xmlns:a16="http://schemas.microsoft.com/office/drawing/2014/main" id="{962B9F9E-9ED0-3E46-B5CA-3DEF7DA9E4E6}"/>
              </a:ext>
            </a:extLst>
          </p:cNvPr>
          <p:cNvSpPr>
            <a:spLocks noGrp="1"/>
          </p:cNvSpPr>
          <p:nvPr>
            <p:ph type="ftr" sz="quarter" idx="11"/>
          </p:nvPr>
        </p:nvSpPr>
        <p:spPr/>
        <p:txBody>
          <a:bodyPr/>
          <a:lstStyle/>
          <a:p>
            <a:r>
              <a:rPr lang="fi-FI" dirty="0"/>
              <a:t>© 2019 Keto Software</a:t>
            </a:r>
          </a:p>
        </p:txBody>
      </p:sp>
      <p:sp>
        <p:nvSpPr>
          <p:cNvPr id="5" name="Dian numeron paikkamerkki 4">
            <a:extLst>
              <a:ext uri="{FF2B5EF4-FFF2-40B4-BE49-F238E27FC236}">
                <a16:creationId xmlns:a16="http://schemas.microsoft.com/office/drawing/2014/main" id="{24CDE01F-3A02-CE49-820E-932674F985F0}"/>
              </a:ext>
            </a:extLst>
          </p:cNvPr>
          <p:cNvSpPr>
            <a:spLocks noGrp="1"/>
          </p:cNvSpPr>
          <p:nvPr>
            <p:ph type="sldNum" sz="quarter" idx="12"/>
          </p:nvPr>
        </p:nvSpPr>
        <p:spPr/>
        <p:txBody>
          <a:bodyPr/>
          <a:lstStyle/>
          <a:p>
            <a:fld id="{C12A61D8-3E62-D74B-9144-BC7070BCE14C}" type="slidenum">
              <a:rPr lang="fi-FI" smtClean="0"/>
              <a:t>20</a:t>
            </a:fld>
            <a:endParaRPr lang="fi-FI"/>
          </a:p>
        </p:txBody>
      </p:sp>
      <p:sp>
        <p:nvSpPr>
          <p:cNvPr id="2" name="Otsikko 1">
            <a:extLst>
              <a:ext uri="{FF2B5EF4-FFF2-40B4-BE49-F238E27FC236}">
                <a16:creationId xmlns:a16="http://schemas.microsoft.com/office/drawing/2014/main" id="{33DC8720-0AA5-C949-BA9B-09448CE52E67}"/>
              </a:ext>
            </a:extLst>
          </p:cNvPr>
          <p:cNvSpPr>
            <a:spLocks noGrp="1"/>
          </p:cNvSpPr>
          <p:nvPr>
            <p:ph type="title"/>
          </p:nvPr>
        </p:nvSpPr>
        <p:spPr/>
        <p:txBody>
          <a:bodyPr/>
          <a:lstStyle/>
          <a:p>
            <a:r>
              <a:rPr lang="fi-FI" dirty="0"/>
              <a:t>An </a:t>
            </a:r>
            <a:r>
              <a:rPr lang="fi-FI" dirty="0" err="1"/>
              <a:t>example</a:t>
            </a:r>
            <a:r>
              <a:rPr lang="fi-FI" dirty="0"/>
              <a:t> of a team in mobile </a:t>
            </a:r>
            <a:r>
              <a:rPr lang="fi-FI" dirty="0" err="1"/>
              <a:t>games</a:t>
            </a:r>
            <a:endParaRPr lang="fi-FI" dirty="0"/>
          </a:p>
        </p:txBody>
      </p:sp>
    </p:spTree>
    <p:extLst>
      <p:ext uri="{BB962C8B-B14F-4D97-AF65-F5344CB8AC3E}">
        <p14:creationId xmlns:p14="http://schemas.microsoft.com/office/powerpoint/2010/main" val="22793863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isällön paikkamerkki 7">
            <a:extLst>
              <a:ext uri="{FF2B5EF4-FFF2-40B4-BE49-F238E27FC236}">
                <a16:creationId xmlns:a16="http://schemas.microsoft.com/office/drawing/2014/main" id="{3273AFEF-3E54-5D46-80AF-B0E5167F0CAF}"/>
              </a:ext>
            </a:extLst>
          </p:cNvPr>
          <p:cNvSpPr>
            <a:spLocks noGrp="1"/>
          </p:cNvSpPr>
          <p:nvPr>
            <p:ph idx="1"/>
          </p:nvPr>
        </p:nvSpPr>
        <p:spPr/>
        <p:txBody>
          <a:bodyPr>
            <a:normAutofit lnSpcReduction="10000"/>
          </a:bodyPr>
          <a:lstStyle/>
          <a:p>
            <a:pPr marL="457200" indent="-457200">
              <a:buFont typeface="+mj-lt"/>
              <a:buAutoNum type="arabicPeriod"/>
            </a:pPr>
            <a:r>
              <a:rPr lang="fi-FI" dirty="0" err="1"/>
              <a:t>Practise</a:t>
            </a:r>
            <a:endParaRPr lang="fi-FI" dirty="0"/>
          </a:p>
          <a:p>
            <a:pPr marL="457200" indent="-457200">
              <a:buFont typeface="+mj-lt"/>
              <a:buAutoNum type="arabicPeriod"/>
            </a:pPr>
            <a:r>
              <a:rPr lang="fi-FI" dirty="0" err="1"/>
              <a:t>Attract</a:t>
            </a:r>
            <a:r>
              <a:rPr lang="fi-FI" dirty="0"/>
              <a:t> </a:t>
            </a:r>
            <a:r>
              <a:rPr lang="fi-FI" dirty="0" err="1"/>
              <a:t>the</a:t>
            </a:r>
            <a:r>
              <a:rPr lang="fi-FI" dirty="0"/>
              <a:t> </a:t>
            </a:r>
            <a:r>
              <a:rPr lang="fi-FI" dirty="0" err="1"/>
              <a:t>best</a:t>
            </a:r>
            <a:r>
              <a:rPr lang="fi-FI" dirty="0"/>
              <a:t> </a:t>
            </a:r>
            <a:r>
              <a:rPr lang="fi-FI" dirty="0" err="1"/>
              <a:t>people</a:t>
            </a:r>
            <a:r>
              <a:rPr lang="fi-FI" dirty="0"/>
              <a:t> and </a:t>
            </a:r>
            <a:r>
              <a:rPr lang="fi-FI" dirty="0" err="1"/>
              <a:t>give</a:t>
            </a:r>
            <a:r>
              <a:rPr lang="fi-FI" dirty="0"/>
              <a:t> </a:t>
            </a:r>
            <a:r>
              <a:rPr lang="fi-FI" dirty="0" err="1"/>
              <a:t>them</a:t>
            </a:r>
            <a:r>
              <a:rPr lang="fi-FI" dirty="0"/>
              <a:t> a </a:t>
            </a:r>
            <a:r>
              <a:rPr lang="fi-FI" dirty="0" err="1"/>
              <a:t>free-hand</a:t>
            </a:r>
            <a:endParaRPr lang="fi-FI" dirty="0"/>
          </a:p>
          <a:p>
            <a:pPr marL="457200" indent="-457200">
              <a:buFont typeface="+mj-lt"/>
              <a:buAutoNum type="arabicPeriod"/>
            </a:pPr>
            <a:r>
              <a:rPr lang="fi-FI" dirty="0" err="1"/>
              <a:t>Fail</a:t>
            </a:r>
            <a:r>
              <a:rPr lang="fi-FI" dirty="0"/>
              <a:t> (</a:t>
            </a:r>
            <a:r>
              <a:rPr lang="fi-FI" dirty="0" err="1"/>
              <a:t>celebrate</a:t>
            </a:r>
            <a:r>
              <a:rPr lang="fi-FI" dirty="0"/>
              <a:t>) and </a:t>
            </a:r>
            <a:r>
              <a:rPr lang="fi-FI" dirty="0" err="1"/>
              <a:t>start</a:t>
            </a:r>
            <a:r>
              <a:rPr lang="fi-FI" dirty="0"/>
              <a:t> </a:t>
            </a:r>
            <a:r>
              <a:rPr lang="fi-FI" dirty="0" err="1"/>
              <a:t>again</a:t>
            </a:r>
            <a:endParaRPr lang="fi-FI" dirty="0"/>
          </a:p>
          <a:p>
            <a:pPr marL="457200" indent="-457200">
              <a:buFont typeface="+mj-lt"/>
              <a:buAutoNum type="arabicPeriod"/>
            </a:pPr>
            <a:r>
              <a:rPr lang="fi-FI" dirty="0" err="1"/>
              <a:t>Timing</a:t>
            </a:r>
            <a:r>
              <a:rPr lang="fi-FI" dirty="0"/>
              <a:t> (</a:t>
            </a:r>
            <a:r>
              <a:rPr lang="fi-FI" dirty="0" err="1"/>
              <a:t>tablet</a:t>
            </a:r>
            <a:r>
              <a:rPr lang="fi-FI" dirty="0"/>
              <a:t> </a:t>
            </a:r>
            <a:r>
              <a:rPr lang="fi-FI" dirty="0" err="1"/>
              <a:t>first</a:t>
            </a:r>
            <a:r>
              <a:rPr lang="fi-FI" dirty="0"/>
              <a:t> / Clash of </a:t>
            </a:r>
            <a:r>
              <a:rPr lang="fi-FI" dirty="0" err="1"/>
              <a:t>Clans</a:t>
            </a:r>
            <a:r>
              <a:rPr lang="fi-FI" dirty="0"/>
              <a:t>)</a:t>
            </a:r>
          </a:p>
          <a:p>
            <a:pPr marL="457200" indent="-457200">
              <a:buFont typeface="+mj-lt"/>
              <a:buAutoNum type="arabicPeriod"/>
            </a:pPr>
            <a:r>
              <a:rPr lang="fi-FI" dirty="0" err="1"/>
              <a:t>Discover</a:t>
            </a:r>
            <a:r>
              <a:rPr lang="fi-FI" dirty="0"/>
              <a:t> </a:t>
            </a:r>
            <a:r>
              <a:rPr lang="fi-FI" dirty="0" err="1"/>
              <a:t>what</a:t>
            </a:r>
            <a:r>
              <a:rPr lang="fi-FI" dirty="0"/>
              <a:t> </a:t>
            </a:r>
            <a:r>
              <a:rPr lang="fi-FI" dirty="0" err="1"/>
              <a:t>the</a:t>
            </a:r>
            <a:r>
              <a:rPr lang="fi-FI" dirty="0"/>
              <a:t> </a:t>
            </a:r>
            <a:r>
              <a:rPr lang="fi-FI" dirty="0" err="1"/>
              <a:t>users</a:t>
            </a:r>
            <a:r>
              <a:rPr lang="fi-FI" dirty="0"/>
              <a:t> </a:t>
            </a:r>
            <a:r>
              <a:rPr lang="fi-FI" dirty="0" err="1"/>
              <a:t>are</a:t>
            </a:r>
            <a:r>
              <a:rPr lang="fi-FI" dirty="0"/>
              <a:t> </a:t>
            </a:r>
            <a:r>
              <a:rPr lang="fi-FI" dirty="0" err="1"/>
              <a:t>willing</a:t>
            </a:r>
            <a:r>
              <a:rPr lang="fi-FI" dirty="0"/>
              <a:t> to </a:t>
            </a:r>
            <a:r>
              <a:rPr lang="fi-FI" dirty="0" err="1"/>
              <a:t>pay</a:t>
            </a:r>
            <a:endParaRPr lang="fi-FI" dirty="0"/>
          </a:p>
          <a:p>
            <a:pPr marL="457200" indent="-457200">
              <a:buFont typeface="+mj-lt"/>
              <a:buAutoNum type="arabicPeriod"/>
            </a:pPr>
            <a:r>
              <a:rPr lang="fi-FI" dirty="0" err="1"/>
              <a:t>Investors</a:t>
            </a:r>
            <a:r>
              <a:rPr lang="fi-FI" dirty="0"/>
              <a:t> </a:t>
            </a:r>
            <a:r>
              <a:rPr lang="fi-FI" dirty="0" err="1"/>
              <a:t>buy</a:t>
            </a:r>
            <a:r>
              <a:rPr lang="fi-FI" dirty="0"/>
              <a:t> a team, </a:t>
            </a:r>
            <a:r>
              <a:rPr lang="fi-FI" dirty="0" err="1"/>
              <a:t>not</a:t>
            </a:r>
            <a:r>
              <a:rPr lang="fi-FI" dirty="0"/>
              <a:t> a </a:t>
            </a:r>
            <a:r>
              <a:rPr lang="fi-FI" dirty="0" err="1"/>
              <a:t>product</a:t>
            </a:r>
            <a:endParaRPr lang="fi-FI" dirty="0"/>
          </a:p>
          <a:p>
            <a:pPr marL="457200" indent="-457200">
              <a:buFont typeface="+mj-lt"/>
              <a:buAutoNum type="arabicPeriod"/>
            </a:pPr>
            <a:r>
              <a:rPr lang="fi-FI" dirty="0" err="1"/>
              <a:t>Share</a:t>
            </a:r>
            <a:r>
              <a:rPr lang="fi-FI" dirty="0"/>
              <a:t> </a:t>
            </a:r>
            <a:r>
              <a:rPr lang="fi-FI" dirty="0" err="1"/>
              <a:t>the</a:t>
            </a:r>
            <a:r>
              <a:rPr lang="fi-FI" dirty="0"/>
              <a:t> </a:t>
            </a:r>
            <a:r>
              <a:rPr lang="fi-FI" dirty="0" err="1"/>
              <a:t>success</a:t>
            </a:r>
            <a:endParaRPr lang="fi-FI" dirty="0"/>
          </a:p>
          <a:p>
            <a:pPr marL="0" indent="0">
              <a:buNone/>
            </a:pPr>
            <a:endParaRPr lang="fi-FI" dirty="0"/>
          </a:p>
          <a:p>
            <a:pPr marL="0" indent="0" algn="r">
              <a:buNone/>
            </a:pPr>
            <a:r>
              <a:rPr lang="fi-FI" sz="1400" dirty="0"/>
              <a:t>Aalto </a:t>
            </a:r>
            <a:r>
              <a:rPr lang="fi-FI" sz="1400" dirty="0" err="1"/>
              <a:t>University</a:t>
            </a:r>
            <a:r>
              <a:rPr lang="fi-FI" sz="1400" dirty="0"/>
              <a:t> – </a:t>
            </a:r>
            <a:r>
              <a:rPr lang="fi-FI" sz="1400" dirty="0" err="1"/>
              <a:t>Developing</a:t>
            </a:r>
            <a:r>
              <a:rPr lang="fi-FI" sz="1400" dirty="0"/>
              <a:t> </a:t>
            </a:r>
            <a:r>
              <a:rPr lang="fi-FI" sz="1400" dirty="0" err="1"/>
              <a:t>Entrepreneurship</a:t>
            </a:r>
            <a:endParaRPr lang="fi-FI" sz="1400" dirty="0"/>
          </a:p>
          <a:p>
            <a:pPr marL="0" indent="0">
              <a:buNone/>
            </a:pPr>
            <a:endParaRPr lang="fi-FI" dirty="0"/>
          </a:p>
        </p:txBody>
      </p:sp>
      <p:sp>
        <p:nvSpPr>
          <p:cNvPr id="4" name="Päivämäärän paikkamerkki 3">
            <a:extLst>
              <a:ext uri="{FF2B5EF4-FFF2-40B4-BE49-F238E27FC236}">
                <a16:creationId xmlns:a16="http://schemas.microsoft.com/office/drawing/2014/main" id="{EBEE8802-AA89-A641-9440-2937128E0E66}"/>
              </a:ext>
            </a:extLst>
          </p:cNvPr>
          <p:cNvSpPr>
            <a:spLocks noGrp="1"/>
          </p:cNvSpPr>
          <p:nvPr>
            <p:ph type="dt" sz="half" idx="10"/>
          </p:nvPr>
        </p:nvSpPr>
        <p:spPr/>
        <p:txBody>
          <a:bodyPr/>
          <a:lstStyle/>
          <a:p>
            <a:fld id="{7D86E71E-80D5-464F-81CF-66FD6535B4DA}" type="datetime1">
              <a:rPr lang="fi-FI" smtClean="0"/>
              <a:t>26.9.2019</a:t>
            </a:fld>
            <a:endParaRPr lang="fi-FI"/>
          </a:p>
        </p:txBody>
      </p:sp>
      <p:sp>
        <p:nvSpPr>
          <p:cNvPr id="5" name="Alatunnisteen paikkamerkki 4">
            <a:extLst>
              <a:ext uri="{FF2B5EF4-FFF2-40B4-BE49-F238E27FC236}">
                <a16:creationId xmlns:a16="http://schemas.microsoft.com/office/drawing/2014/main" id="{91D47536-5BAF-2048-AD87-AB5CAC586B82}"/>
              </a:ext>
            </a:extLst>
          </p:cNvPr>
          <p:cNvSpPr>
            <a:spLocks noGrp="1"/>
          </p:cNvSpPr>
          <p:nvPr>
            <p:ph type="ftr" sz="quarter" idx="11"/>
          </p:nvPr>
        </p:nvSpPr>
        <p:spPr/>
        <p:txBody>
          <a:bodyPr/>
          <a:lstStyle/>
          <a:p>
            <a:r>
              <a:rPr lang="fi-FI" dirty="0"/>
              <a:t>© 2019 Keto Software</a:t>
            </a:r>
          </a:p>
        </p:txBody>
      </p:sp>
      <p:sp>
        <p:nvSpPr>
          <p:cNvPr id="6" name="Dian numeron paikkamerkki 5">
            <a:extLst>
              <a:ext uri="{FF2B5EF4-FFF2-40B4-BE49-F238E27FC236}">
                <a16:creationId xmlns:a16="http://schemas.microsoft.com/office/drawing/2014/main" id="{C721E677-2669-3C4A-B8B3-C50B3F7EFEB0}"/>
              </a:ext>
            </a:extLst>
          </p:cNvPr>
          <p:cNvSpPr>
            <a:spLocks noGrp="1"/>
          </p:cNvSpPr>
          <p:nvPr>
            <p:ph type="sldNum" sz="quarter" idx="12"/>
          </p:nvPr>
        </p:nvSpPr>
        <p:spPr/>
        <p:txBody>
          <a:bodyPr/>
          <a:lstStyle/>
          <a:p>
            <a:fld id="{C12A61D8-3E62-D74B-9144-BC7070BCE14C}" type="slidenum">
              <a:rPr lang="fi-FI" smtClean="0"/>
              <a:t>21</a:t>
            </a:fld>
            <a:endParaRPr lang="fi-FI"/>
          </a:p>
        </p:txBody>
      </p:sp>
      <p:sp>
        <p:nvSpPr>
          <p:cNvPr id="7" name="Otsikko 6">
            <a:extLst>
              <a:ext uri="{FF2B5EF4-FFF2-40B4-BE49-F238E27FC236}">
                <a16:creationId xmlns:a16="http://schemas.microsoft.com/office/drawing/2014/main" id="{7940A574-FC44-B842-9683-80843DC269DB}"/>
              </a:ext>
            </a:extLst>
          </p:cNvPr>
          <p:cNvSpPr>
            <a:spLocks noGrp="1"/>
          </p:cNvSpPr>
          <p:nvPr>
            <p:ph type="title"/>
          </p:nvPr>
        </p:nvSpPr>
        <p:spPr>
          <a:xfrm>
            <a:off x="1037429" y="147038"/>
            <a:ext cx="7881942" cy="359262"/>
          </a:xfrm>
        </p:spPr>
        <p:txBody>
          <a:bodyPr/>
          <a:lstStyle/>
          <a:p>
            <a:r>
              <a:rPr lang="fi-FI" dirty="0"/>
              <a:t>3 </a:t>
            </a:r>
            <a:r>
              <a:rPr lang="fi-FI" dirty="0" err="1"/>
              <a:t>years</a:t>
            </a:r>
            <a:r>
              <a:rPr lang="fi-FI" dirty="0"/>
              <a:t> &amp; 3 </a:t>
            </a:r>
            <a:r>
              <a:rPr lang="fi-FI" dirty="0" err="1"/>
              <a:t>billion</a:t>
            </a:r>
            <a:r>
              <a:rPr lang="fi-FI" dirty="0"/>
              <a:t>. 7 </a:t>
            </a:r>
            <a:r>
              <a:rPr lang="fi-FI" dirty="0" err="1"/>
              <a:t>lessons</a:t>
            </a:r>
            <a:r>
              <a:rPr lang="fi-FI" dirty="0"/>
              <a:t> </a:t>
            </a:r>
            <a:r>
              <a:rPr lang="fi-FI" dirty="0" err="1"/>
              <a:t>from</a:t>
            </a:r>
            <a:r>
              <a:rPr lang="fi-FI" dirty="0"/>
              <a:t> </a:t>
            </a:r>
            <a:r>
              <a:rPr lang="fi-FI" dirty="0" err="1"/>
              <a:t>Supercell</a:t>
            </a:r>
            <a:endParaRPr lang="fi-FI" dirty="0"/>
          </a:p>
        </p:txBody>
      </p:sp>
    </p:spTree>
    <p:extLst>
      <p:ext uri="{BB962C8B-B14F-4D97-AF65-F5344CB8AC3E}">
        <p14:creationId xmlns:p14="http://schemas.microsoft.com/office/powerpoint/2010/main" val="38667452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9C8C2F09-2BCA-4463-A2E6-FF6ED23C01A5}"/>
              </a:ext>
            </a:extLst>
          </p:cNvPr>
          <p:cNvSpPr>
            <a:spLocks noGrp="1"/>
          </p:cNvSpPr>
          <p:nvPr>
            <p:ph idx="1"/>
          </p:nvPr>
        </p:nvSpPr>
        <p:spPr>
          <a:xfrm>
            <a:off x="457200" y="721359"/>
            <a:ext cx="8229600" cy="3784364"/>
          </a:xfrm>
        </p:spPr>
        <p:txBody>
          <a:bodyPr/>
          <a:lstStyle/>
          <a:p>
            <a:r>
              <a:rPr lang="fi-FI" sz="2000" dirty="0" err="1"/>
              <a:t>Assumption</a:t>
            </a:r>
            <a:r>
              <a:rPr lang="fi-FI" sz="2000" dirty="0"/>
              <a:t> of STEM </a:t>
            </a:r>
            <a:r>
              <a:rPr lang="fi-FI" sz="2000" dirty="0" err="1"/>
              <a:t>dominating</a:t>
            </a:r>
            <a:r>
              <a:rPr lang="fi-FI" sz="2000" dirty="0"/>
              <a:t> </a:t>
            </a:r>
            <a:r>
              <a:rPr lang="fi-FI" sz="2000" dirty="0" err="1"/>
              <a:t>the</a:t>
            </a:r>
            <a:r>
              <a:rPr lang="fi-FI" sz="2000" dirty="0"/>
              <a:t> </a:t>
            </a:r>
            <a:r>
              <a:rPr lang="fi-FI" sz="2000" dirty="0" err="1"/>
              <a:t>future</a:t>
            </a:r>
            <a:r>
              <a:rPr lang="fi-FI" sz="2000" dirty="0"/>
              <a:t> - </a:t>
            </a:r>
            <a:r>
              <a:rPr lang="fi-FI" sz="2000" dirty="0" err="1"/>
              <a:t>Do</a:t>
            </a:r>
            <a:r>
              <a:rPr lang="fi-FI" sz="2000" dirty="0"/>
              <a:t> </a:t>
            </a:r>
            <a:r>
              <a:rPr lang="fi-FI" sz="2000" dirty="0" err="1"/>
              <a:t>not</a:t>
            </a:r>
            <a:r>
              <a:rPr lang="fi-FI" sz="2000" dirty="0"/>
              <a:t> </a:t>
            </a:r>
            <a:r>
              <a:rPr lang="fi-FI" sz="2000" dirty="0" err="1"/>
              <a:t>overvalue</a:t>
            </a:r>
            <a:r>
              <a:rPr lang="fi-FI" sz="2000" dirty="0"/>
              <a:t> STEM </a:t>
            </a:r>
            <a:r>
              <a:rPr lang="fi-FI" sz="2000" dirty="0" err="1"/>
              <a:t>over</a:t>
            </a:r>
            <a:r>
              <a:rPr lang="fi-FI" sz="2000" dirty="0"/>
              <a:t> </a:t>
            </a:r>
            <a:r>
              <a:rPr lang="fi-FI" sz="2000" dirty="0" err="1"/>
              <a:t>humanities</a:t>
            </a:r>
            <a:endParaRPr lang="fi-FI" sz="2000" dirty="0"/>
          </a:p>
          <a:p>
            <a:pPr marL="0" indent="0">
              <a:buNone/>
            </a:pPr>
            <a:r>
              <a:rPr lang="fi-FI" dirty="0">
                <a:solidFill>
                  <a:schemeClr val="accent3"/>
                </a:solidFill>
              </a:rPr>
              <a:t>	SCIENCE</a:t>
            </a:r>
            <a:r>
              <a:rPr lang="fi-FI" dirty="0"/>
              <a:t> </a:t>
            </a:r>
            <a:r>
              <a:rPr lang="fi-FI" sz="1800" dirty="0"/>
              <a:t>(</a:t>
            </a:r>
            <a:r>
              <a:rPr lang="fi-FI" sz="1800" dirty="0" err="1"/>
              <a:t>how</a:t>
            </a:r>
            <a:r>
              <a:rPr lang="fi-FI" sz="1800" dirty="0"/>
              <a:t> to </a:t>
            </a:r>
            <a:r>
              <a:rPr lang="fi-FI" sz="1800" dirty="0" err="1"/>
              <a:t>build</a:t>
            </a:r>
            <a:r>
              <a:rPr lang="fi-FI" sz="1800" dirty="0"/>
              <a:t>)</a:t>
            </a:r>
          </a:p>
          <a:p>
            <a:pPr marL="0" indent="0">
              <a:buNone/>
            </a:pPr>
            <a:r>
              <a:rPr lang="fi-FI" dirty="0">
                <a:solidFill>
                  <a:schemeClr val="accent5"/>
                </a:solidFill>
              </a:rPr>
              <a:t>	HUMANITY</a:t>
            </a:r>
            <a:r>
              <a:rPr lang="fi-FI" dirty="0"/>
              <a:t> </a:t>
            </a:r>
            <a:r>
              <a:rPr lang="fi-FI" sz="1800" dirty="0"/>
              <a:t>(</a:t>
            </a:r>
            <a:r>
              <a:rPr lang="fi-FI" sz="1800" dirty="0" err="1"/>
              <a:t>what</a:t>
            </a:r>
            <a:r>
              <a:rPr lang="fi-FI" sz="1800" dirty="0"/>
              <a:t> and </a:t>
            </a:r>
            <a:r>
              <a:rPr lang="fi-FI" sz="1800" dirty="0" err="1"/>
              <a:t>why</a:t>
            </a:r>
            <a:r>
              <a:rPr lang="fi-FI" sz="1800" dirty="0"/>
              <a:t> to </a:t>
            </a:r>
            <a:r>
              <a:rPr lang="fi-FI" sz="1800" dirty="0" err="1"/>
              <a:t>build</a:t>
            </a:r>
            <a:r>
              <a:rPr lang="fi-FI" sz="1800" dirty="0"/>
              <a:t>)</a:t>
            </a:r>
          </a:p>
          <a:p>
            <a:pPr>
              <a:lnSpc>
                <a:spcPct val="150000"/>
              </a:lnSpc>
            </a:pPr>
            <a:r>
              <a:rPr lang="fi-FI" sz="2000" dirty="0" err="1"/>
              <a:t>Today’s</a:t>
            </a:r>
            <a:r>
              <a:rPr lang="fi-FI" sz="2000" dirty="0"/>
              <a:t> </a:t>
            </a:r>
            <a:r>
              <a:rPr lang="fi-FI" sz="2000" dirty="0" err="1"/>
              <a:t>world</a:t>
            </a:r>
            <a:r>
              <a:rPr lang="fi-FI" sz="2000" dirty="0"/>
              <a:t> of </a:t>
            </a:r>
            <a:r>
              <a:rPr lang="fi-FI" sz="2000" dirty="0" err="1"/>
              <a:t>intuitive</a:t>
            </a:r>
            <a:r>
              <a:rPr lang="fi-FI" sz="2000" dirty="0"/>
              <a:t> </a:t>
            </a:r>
            <a:r>
              <a:rPr lang="fi-FI" sz="2000" dirty="0" err="1"/>
              <a:t>technology</a:t>
            </a:r>
            <a:r>
              <a:rPr lang="fi-FI" sz="2000" dirty="0"/>
              <a:t> </a:t>
            </a:r>
            <a:r>
              <a:rPr lang="fi-FI" sz="2000" dirty="0" err="1"/>
              <a:t>needs</a:t>
            </a:r>
            <a:r>
              <a:rPr lang="fi-FI" sz="2000" dirty="0"/>
              <a:t> </a:t>
            </a:r>
            <a:r>
              <a:rPr lang="fi-FI" sz="2000" dirty="0" err="1"/>
              <a:t>humanity</a:t>
            </a:r>
            <a:endParaRPr lang="fi-FI" sz="2000" dirty="0"/>
          </a:p>
          <a:p>
            <a:pPr marL="0" indent="0">
              <a:buNone/>
            </a:pPr>
            <a:r>
              <a:rPr lang="fi-FI" sz="1400" dirty="0"/>
              <a:t>	1) </a:t>
            </a:r>
            <a:r>
              <a:rPr lang="fi-FI" sz="1400" dirty="0" err="1"/>
              <a:t>specialised</a:t>
            </a:r>
            <a:r>
              <a:rPr lang="fi-FI" sz="1400" dirty="0"/>
              <a:t> </a:t>
            </a:r>
            <a:r>
              <a:rPr lang="fi-FI" sz="1400" dirty="0" err="1"/>
              <a:t>skills</a:t>
            </a:r>
            <a:r>
              <a:rPr lang="fi-FI" sz="1400" dirty="0"/>
              <a:t> </a:t>
            </a:r>
            <a:r>
              <a:rPr lang="fi-FI" sz="1400" dirty="0" err="1"/>
              <a:t>need</a:t>
            </a:r>
            <a:r>
              <a:rPr lang="fi-FI" sz="1400" dirty="0"/>
              <a:t> </a:t>
            </a:r>
            <a:r>
              <a:rPr lang="fi-FI" sz="1400" dirty="0" err="1"/>
              <a:t>less</a:t>
            </a:r>
            <a:r>
              <a:rPr lang="fi-FI" sz="1400" dirty="0"/>
              <a:t> </a:t>
            </a:r>
            <a:r>
              <a:rPr lang="fi-FI" sz="1400" dirty="0" err="1"/>
              <a:t>formalised</a:t>
            </a:r>
            <a:r>
              <a:rPr lang="fi-FI" sz="1400" dirty="0"/>
              <a:t> </a:t>
            </a:r>
            <a:r>
              <a:rPr lang="fi-FI" sz="1400" dirty="0" err="1"/>
              <a:t>education</a:t>
            </a:r>
            <a:r>
              <a:rPr lang="fi-FI" sz="1400" dirty="0"/>
              <a:t> </a:t>
            </a:r>
            <a:r>
              <a:rPr lang="fi-FI" sz="1400" dirty="0" err="1"/>
              <a:t>than</a:t>
            </a:r>
            <a:r>
              <a:rPr lang="fi-FI" sz="1400" dirty="0"/>
              <a:t> in </a:t>
            </a:r>
            <a:r>
              <a:rPr lang="fi-FI" sz="1400" dirty="0" err="1"/>
              <a:t>the</a:t>
            </a:r>
            <a:r>
              <a:rPr lang="fi-FI" sz="1400" dirty="0"/>
              <a:t> </a:t>
            </a:r>
            <a:r>
              <a:rPr lang="fi-FI" sz="1400" dirty="0" err="1"/>
              <a:t>past</a:t>
            </a:r>
            <a:r>
              <a:rPr lang="fi-FI" sz="1400" dirty="0"/>
              <a:t> (</a:t>
            </a:r>
            <a:r>
              <a:rPr lang="fi-FI" sz="1400" dirty="0" err="1"/>
              <a:t>techology</a:t>
            </a:r>
            <a:r>
              <a:rPr lang="fi-FI" sz="1400" dirty="0"/>
              <a:t> </a:t>
            </a:r>
            <a:r>
              <a:rPr lang="fi-FI" sz="1400" dirty="0" err="1"/>
              <a:t>like</a:t>
            </a:r>
            <a:r>
              <a:rPr lang="fi-FI" sz="1400" dirty="0"/>
              <a:t> </a:t>
            </a:r>
            <a:r>
              <a:rPr lang="fi-FI" sz="1400" dirty="0" err="1"/>
              <a:t>LEGOs</a:t>
            </a:r>
            <a:r>
              <a:rPr lang="fi-FI" sz="1400" dirty="0"/>
              <a:t>)</a:t>
            </a:r>
          </a:p>
          <a:p>
            <a:pPr marL="0" indent="0">
              <a:buNone/>
            </a:pPr>
            <a:r>
              <a:rPr lang="fi-FI" sz="1400" dirty="0"/>
              <a:t>	2) </a:t>
            </a:r>
            <a:r>
              <a:rPr lang="fi-FI" sz="1400" dirty="0" err="1"/>
              <a:t>skills</a:t>
            </a:r>
            <a:r>
              <a:rPr lang="fi-FI" sz="1400" dirty="0"/>
              <a:t> </a:t>
            </a:r>
            <a:r>
              <a:rPr lang="fi-FI" sz="1400" dirty="0" err="1"/>
              <a:t>that</a:t>
            </a:r>
            <a:r>
              <a:rPr lang="fi-FI" sz="1400" dirty="0"/>
              <a:t> help us to </a:t>
            </a:r>
            <a:r>
              <a:rPr lang="fi-FI" sz="1400" dirty="0" err="1"/>
              <a:t>work</a:t>
            </a:r>
            <a:r>
              <a:rPr lang="fi-FI" sz="1400" dirty="0"/>
              <a:t> </a:t>
            </a:r>
            <a:r>
              <a:rPr lang="fi-FI" sz="1400" dirty="0" err="1"/>
              <a:t>together</a:t>
            </a:r>
            <a:r>
              <a:rPr lang="fi-FI" sz="1400" dirty="0"/>
              <a:t> as </a:t>
            </a:r>
            <a:r>
              <a:rPr lang="fi-FI" sz="1400" dirty="0" err="1"/>
              <a:t>humans</a:t>
            </a:r>
            <a:r>
              <a:rPr lang="fi-FI" sz="1400" dirty="0"/>
              <a:t>, </a:t>
            </a:r>
            <a:r>
              <a:rPr lang="fi-FI" sz="1400" dirty="0" err="1"/>
              <a:t>with</a:t>
            </a:r>
            <a:r>
              <a:rPr lang="fi-FI" sz="1400" dirty="0"/>
              <a:t> </a:t>
            </a:r>
            <a:r>
              <a:rPr lang="fi-FI" sz="1400" dirty="0" err="1"/>
              <a:t>real</a:t>
            </a:r>
            <a:r>
              <a:rPr lang="fi-FI" sz="1400" dirty="0"/>
              <a:t> </a:t>
            </a:r>
            <a:r>
              <a:rPr lang="fi-FI" sz="1400" dirty="0" err="1"/>
              <a:t>work</a:t>
            </a:r>
            <a:r>
              <a:rPr lang="fi-FI" sz="1400" dirty="0"/>
              <a:t> </a:t>
            </a:r>
            <a:r>
              <a:rPr lang="fi-FI" sz="1400" dirty="0" err="1"/>
              <a:t>experience</a:t>
            </a:r>
            <a:r>
              <a:rPr lang="fi-FI" sz="1400" dirty="0"/>
              <a:t>, </a:t>
            </a:r>
            <a:r>
              <a:rPr lang="fi-FI" sz="1400" dirty="0" err="1"/>
              <a:t>judgement</a:t>
            </a:r>
            <a:r>
              <a:rPr lang="fi-FI" sz="1400" dirty="0"/>
              <a:t>, 	</a:t>
            </a:r>
            <a:r>
              <a:rPr lang="fi-FI" sz="1400" dirty="0" err="1"/>
              <a:t>historical</a:t>
            </a:r>
            <a:r>
              <a:rPr lang="fi-FI" sz="1400" dirty="0"/>
              <a:t> </a:t>
            </a:r>
            <a:r>
              <a:rPr lang="fi-FI" sz="1400" dirty="0" err="1"/>
              <a:t>concept</a:t>
            </a:r>
            <a:endParaRPr lang="fi-FI" sz="1400" dirty="0"/>
          </a:p>
        </p:txBody>
      </p:sp>
      <p:sp>
        <p:nvSpPr>
          <p:cNvPr id="3" name="Päivämäärän paikkamerkki 2">
            <a:extLst>
              <a:ext uri="{FF2B5EF4-FFF2-40B4-BE49-F238E27FC236}">
                <a16:creationId xmlns:a16="http://schemas.microsoft.com/office/drawing/2014/main" id="{E731BF44-49F4-4C33-A96E-C79773B90DC4}"/>
              </a:ext>
            </a:extLst>
          </p:cNvPr>
          <p:cNvSpPr>
            <a:spLocks noGrp="1"/>
          </p:cNvSpPr>
          <p:nvPr>
            <p:ph type="dt" sz="half" idx="10"/>
          </p:nvPr>
        </p:nvSpPr>
        <p:spPr/>
        <p:txBody>
          <a:bodyPr/>
          <a:lstStyle/>
          <a:p>
            <a:fld id="{7A42937D-4AAE-E442-AE63-A524ABF91CD1}" type="datetime1">
              <a:rPr lang="fi-FI" smtClean="0"/>
              <a:t>26.9.2019</a:t>
            </a:fld>
            <a:endParaRPr lang="fi-FI"/>
          </a:p>
        </p:txBody>
      </p:sp>
      <p:sp>
        <p:nvSpPr>
          <p:cNvPr id="4" name="Alatunnisteen paikkamerkki 3">
            <a:extLst>
              <a:ext uri="{FF2B5EF4-FFF2-40B4-BE49-F238E27FC236}">
                <a16:creationId xmlns:a16="http://schemas.microsoft.com/office/drawing/2014/main" id="{12157546-3594-4FF3-A1C0-21F1ABDA333D}"/>
              </a:ext>
            </a:extLst>
          </p:cNvPr>
          <p:cNvSpPr>
            <a:spLocks noGrp="1"/>
          </p:cNvSpPr>
          <p:nvPr>
            <p:ph type="ftr" sz="quarter" idx="11"/>
          </p:nvPr>
        </p:nvSpPr>
        <p:spPr/>
        <p:txBody>
          <a:bodyPr/>
          <a:lstStyle/>
          <a:p>
            <a:r>
              <a:rPr lang="fi-FI" dirty="0"/>
              <a:t>© 2019 Keto Software</a:t>
            </a:r>
          </a:p>
        </p:txBody>
      </p:sp>
      <p:sp>
        <p:nvSpPr>
          <p:cNvPr id="5" name="Dian numeron paikkamerkki 4">
            <a:extLst>
              <a:ext uri="{FF2B5EF4-FFF2-40B4-BE49-F238E27FC236}">
                <a16:creationId xmlns:a16="http://schemas.microsoft.com/office/drawing/2014/main" id="{8086DBE2-7C7D-4F0E-BBC7-18672C687A5C}"/>
              </a:ext>
            </a:extLst>
          </p:cNvPr>
          <p:cNvSpPr>
            <a:spLocks noGrp="1"/>
          </p:cNvSpPr>
          <p:nvPr>
            <p:ph type="sldNum" sz="quarter" idx="12"/>
          </p:nvPr>
        </p:nvSpPr>
        <p:spPr/>
        <p:txBody>
          <a:bodyPr/>
          <a:lstStyle/>
          <a:p>
            <a:fld id="{C12A61D8-3E62-D74B-9144-BC7070BCE14C}" type="slidenum">
              <a:rPr lang="fi-FI" smtClean="0"/>
              <a:t>22</a:t>
            </a:fld>
            <a:endParaRPr lang="fi-FI"/>
          </a:p>
        </p:txBody>
      </p:sp>
      <p:sp>
        <p:nvSpPr>
          <p:cNvPr id="6" name="Otsikko 5">
            <a:extLst>
              <a:ext uri="{FF2B5EF4-FFF2-40B4-BE49-F238E27FC236}">
                <a16:creationId xmlns:a16="http://schemas.microsoft.com/office/drawing/2014/main" id="{9324D898-C04B-4377-8650-5262A91863A9}"/>
              </a:ext>
            </a:extLst>
          </p:cNvPr>
          <p:cNvSpPr>
            <a:spLocks noGrp="1"/>
          </p:cNvSpPr>
          <p:nvPr>
            <p:ph type="title"/>
          </p:nvPr>
        </p:nvSpPr>
        <p:spPr>
          <a:xfrm>
            <a:off x="889000" y="107223"/>
            <a:ext cx="7881942" cy="359262"/>
          </a:xfrm>
        </p:spPr>
        <p:txBody>
          <a:bodyPr/>
          <a:lstStyle/>
          <a:p>
            <a:r>
              <a:rPr lang="fi-FI" sz="2400" dirty="0" err="1"/>
              <a:t>Future</a:t>
            </a:r>
            <a:r>
              <a:rPr lang="fi-FI" sz="2400" dirty="0"/>
              <a:t> is COMMUNICATING and INVENTING TOGETHER</a:t>
            </a:r>
          </a:p>
        </p:txBody>
      </p:sp>
      <p:grpSp>
        <p:nvGrpSpPr>
          <p:cNvPr id="46" name="Ryhmä 45">
            <a:extLst>
              <a:ext uri="{FF2B5EF4-FFF2-40B4-BE49-F238E27FC236}">
                <a16:creationId xmlns:a16="http://schemas.microsoft.com/office/drawing/2014/main" id="{5D21DDD9-4D19-452B-BF2D-3E04EC6E0B24}"/>
              </a:ext>
            </a:extLst>
          </p:cNvPr>
          <p:cNvGrpSpPr/>
          <p:nvPr/>
        </p:nvGrpSpPr>
        <p:grpSpPr>
          <a:xfrm>
            <a:off x="5382417" y="3539648"/>
            <a:ext cx="1478775" cy="914400"/>
            <a:chOff x="4424483" y="2419507"/>
            <a:chExt cx="2686730" cy="1702271"/>
          </a:xfrm>
        </p:grpSpPr>
        <p:pic>
          <p:nvPicPr>
            <p:cNvPr id="24" name="Kuva 23" descr="Kokous">
              <a:extLst>
                <a:ext uri="{FF2B5EF4-FFF2-40B4-BE49-F238E27FC236}">
                  <a16:creationId xmlns:a16="http://schemas.microsoft.com/office/drawing/2014/main" id="{C11E22C1-8272-46BD-894D-0F4229E8881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24483" y="2435860"/>
              <a:ext cx="914400" cy="914400"/>
            </a:xfrm>
            <a:prstGeom prst="rect">
              <a:avLst/>
            </a:prstGeom>
          </p:spPr>
        </p:pic>
        <p:pic>
          <p:nvPicPr>
            <p:cNvPr id="26" name="Kuva 25" descr="Kättely">
              <a:extLst>
                <a:ext uri="{FF2B5EF4-FFF2-40B4-BE49-F238E27FC236}">
                  <a16:creationId xmlns:a16="http://schemas.microsoft.com/office/drawing/2014/main" id="{F9466E2A-573D-4CC0-9E8A-C9E593120C2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72200" y="2465070"/>
              <a:ext cx="914400" cy="914400"/>
            </a:xfrm>
            <a:prstGeom prst="rect">
              <a:avLst/>
            </a:prstGeom>
          </p:spPr>
        </p:pic>
        <p:pic>
          <p:nvPicPr>
            <p:cNvPr id="28" name="Kuva 27" descr="Polttimo">
              <a:extLst>
                <a:ext uri="{FF2B5EF4-FFF2-40B4-BE49-F238E27FC236}">
                  <a16:creationId xmlns:a16="http://schemas.microsoft.com/office/drawing/2014/main" id="{025B0675-C5E0-4FA1-B824-A54A7B3F271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196813" y="3207378"/>
              <a:ext cx="914400" cy="914400"/>
            </a:xfrm>
            <a:prstGeom prst="rect">
              <a:avLst/>
            </a:prstGeom>
          </p:spPr>
        </p:pic>
        <p:pic>
          <p:nvPicPr>
            <p:cNvPr id="32" name="Kuva 31" descr="Ajatuskupla">
              <a:extLst>
                <a:ext uri="{FF2B5EF4-FFF2-40B4-BE49-F238E27FC236}">
                  <a16:creationId xmlns:a16="http://schemas.microsoft.com/office/drawing/2014/main" id="{31DB6D16-FCCF-4FF3-96FD-0C5BE1E146A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460142" y="3196904"/>
              <a:ext cx="914400" cy="914400"/>
            </a:xfrm>
            <a:prstGeom prst="rect">
              <a:avLst/>
            </a:prstGeom>
          </p:spPr>
        </p:pic>
        <p:pic>
          <p:nvPicPr>
            <p:cNvPr id="36" name="Kuva 35" descr="Draama">
              <a:extLst>
                <a:ext uri="{FF2B5EF4-FFF2-40B4-BE49-F238E27FC236}">
                  <a16:creationId xmlns:a16="http://schemas.microsoft.com/office/drawing/2014/main" id="{B53DC5B2-642D-4045-A58A-DABC6D30885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344015" y="3156310"/>
              <a:ext cx="914400" cy="914400"/>
            </a:xfrm>
            <a:prstGeom prst="rect">
              <a:avLst/>
            </a:prstGeom>
          </p:spPr>
        </p:pic>
        <p:pic>
          <p:nvPicPr>
            <p:cNvPr id="40" name="Kuva 39" descr="Tanssi">
              <a:extLst>
                <a:ext uri="{FF2B5EF4-FFF2-40B4-BE49-F238E27FC236}">
                  <a16:creationId xmlns:a16="http://schemas.microsoft.com/office/drawing/2014/main" id="{A7D9FAEA-48B0-4460-94A0-826FC3BF08FD}"/>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338883" y="2419507"/>
              <a:ext cx="914400" cy="914400"/>
            </a:xfrm>
            <a:prstGeom prst="rect">
              <a:avLst/>
            </a:prstGeom>
          </p:spPr>
        </p:pic>
      </p:grpSp>
      <p:grpSp>
        <p:nvGrpSpPr>
          <p:cNvPr id="47" name="Ryhmä 46">
            <a:extLst>
              <a:ext uri="{FF2B5EF4-FFF2-40B4-BE49-F238E27FC236}">
                <a16:creationId xmlns:a16="http://schemas.microsoft.com/office/drawing/2014/main" id="{8D241C42-3356-4246-AF04-9C04BFB1A4FA}"/>
              </a:ext>
            </a:extLst>
          </p:cNvPr>
          <p:cNvGrpSpPr/>
          <p:nvPr/>
        </p:nvGrpSpPr>
        <p:grpSpPr>
          <a:xfrm>
            <a:off x="2085057" y="3565048"/>
            <a:ext cx="1540225" cy="935254"/>
            <a:chOff x="776255" y="2546587"/>
            <a:chExt cx="2621576" cy="1620520"/>
          </a:xfrm>
        </p:grpSpPr>
        <p:pic>
          <p:nvPicPr>
            <p:cNvPr id="8" name="Kuva 7" descr="Lataa pilvestä">
              <a:extLst>
                <a:ext uri="{FF2B5EF4-FFF2-40B4-BE49-F238E27FC236}">
                  <a16:creationId xmlns:a16="http://schemas.microsoft.com/office/drawing/2014/main" id="{5D8D3759-F649-4A76-BD75-912C877DEFD0}"/>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2366886" y="3252707"/>
              <a:ext cx="914400" cy="914400"/>
            </a:xfrm>
            <a:prstGeom prst="rect">
              <a:avLst/>
            </a:prstGeom>
          </p:spPr>
        </p:pic>
        <p:pic>
          <p:nvPicPr>
            <p:cNvPr id="10" name="Kuva 9" descr="Sylimikro">
              <a:extLst>
                <a:ext uri="{FF2B5EF4-FFF2-40B4-BE49-F238E27FC236}">
                  <a16:creationId xmlns:a16="http://schemas.microsoft.com/office/drawing/2014/main" id="{71B95745-3A4C-4FBF-97C0-AFABA444CBA4}"/>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2483431" y="2558174"/>
              <a:ext cx="914400" cy="914400"/>
            </a:xfrm>
            <a:prstGeom prst="rect">
              <a:avLst/>
            </a:prstGeom>
          </p:spPr>
        </p:pic>
        <p:pic>
          <p:nvPicPr>
            <p:cNvPr id="30" name="Kuva 29" descr="Pylväskaavio">
              <a:extLst>
                <a:ext uri="{FF2B5EF4-FFF2-40B4-BE49-F238E27FC236}">
                  <a16:creationId xmlns:a16="http://schemas.microsoft.com/office/drawing/2014/main" id="{E33B7E6C-8CCF-491D-8BA0-4151DF87CDB2}"/>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528686" y="3252707"/>
              <a:ext cx="914400" cy="914400"/>
            </a:xfrm>
            <a:prstGeom prst="rect">
              <a:avLst/>
            </a:prstGeom>
          </p:spPr>
        </p:pic>
        <p:pic>
          <p:nvPicPr>
            <p:cNvPr id="34" name="Kuva 33" descr="Atomi">
              <a:extLst>
                <a:ext uri="{FF2B5EF4-FFF2-40B4-BE49-F238E27FC236}">
                  <a16:creationId xmlns:a16="http://schemas.microsoft.com/office/drawing/2014/main" id="{81A1B005-A84F-40BF-88B2-FC9E1016590E}"/>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778813" y="3252707"/>
              <a:ext cx="914400" cy="914400"/>
            </a:xfrm>
            <a:prstGeom prst="rect">
              <a:avLst/>
            </a:prstGeom>
          </p:spPr>
        </p:pic>
        <p:pic>
          <p:nvPicPr>
            <p:cNvPr id="42" name="Kuva 41" descr="Liitutaulu">
              <a:extLst>
                <a:ext uri="{FF2B5EF4-FFF2-40B4-BE49-F238E27FC236}">
                  <a16:creationId xmlns:a16="http://schemas.microsoft.com/office/drawing/2014/main" id="{C3DD9AD5-70FB-4654-89DE-D1029E7FE265}"/>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1609572" y="2562064"/>
              <a:ext cx="914400" cy="914400"/>
            </a:xfrm>
            <a:prstGeom prst="rect">
              <a:avLst/>
            </a:prstGeom>
          </p:spPr>
        </p:pic>
        <p:pic>
          <p:nvPicPr>
            <p:cNvPr id="44" name="Kuva 43" descr="Pelikirja">
              <a:extLst>
                <a:ext uri="{FF2B5EF4-FFF2-40B4-BE49-F238E27FC236}">
                  <a16:creationId xmlns:a16="http://schemas.microsoft.com/office/drawing/2014/main" id="{4461E667-C7FB-4E39-9387-AD4889E09DB5}"/>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776255" y="2546587"/>
              <a:ext cx="914400" cy="914400"/>
            </a:xfrm>
            <a:prstGeom prst="rect">
              <a:avLst/>
            </a:prstGeom>
          </p:spPr>
        </p:pic>
      </p:grpSp>
      <p:sp>
        <p:nvSpPr>
          <p:cNvPr id="48" name="Oikea aaltosulje 47">
            <a:extLst>
              <a:ext uri="{FF2B5EF4-FFF2-40B4-BE49-F238E27FC236}">
                <a16:creationId xmlns:a16="http://schemas.microsoft.com/office/drawing/2014/main" id="{4421C855-99B9-479B-B506-46A336BC196E}"/>
              </a:ext>
            </a:extLst>
          </p:cNvPr>
          <p:cNvSpPr/>
          <p:nvPr/>
        </p:nvSpPr>
        <p:spPr>
          <a:xfrm>
            <a:off x="4914900" y="1473200"/>
            <a:ext cx="349250" cy="946150"/>
          </a:xfrm>
          <a:prstGeom prst="rightBrace">
            <a:avLst/>
          </a:prstGeom>
        </p:spPr>
        <p:style>
          <a:lnRef idx="2">
            <a:schemeClr val="dk1"/>
          </a:lnRef>
          <a:fillRef idx="0">
            <a:schemeClr val="dk1"/>
          </a:fillRef>
          <a:effectRef idx="1">
            <a:schemeClr val="dk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b="1">
              <a:ln w="22225">
                <a:solidFill>
                  <a:schemeClr val="accent2"/>
                </a:solidFill>
                <a:prstDash val="solid"/>
              </a:ln>
              <a:solidFill>
                <a:schemeClr val="accent2">
                  <a:lumMod val="40000"/>
                  <a:lumOff val="60000"/>
                </a:schemeClr>
              </a:solidFill>
            </a:endParaRPr>
          </a:p>
        </p:txBody>
      </p:sp>
      <p:sp>
        <p:nvSpPr>
          <p:cNvPr id="51" name="Tekstiruutu 50">
            <a:extLst>
              <a:ext uri="{FF2B5EF4-FFF2-40B4-BE49-F238E27FC236}">
                <a16:creationId xmlns:a16="http://schemas.microsoft.com/office/drawing/2014/main" id="{C94E6D31-69EB-4219-B4B6-FF556251584D}"/>
              </a:ext>
            </a:extLst>
          </p:cNvPr>
          <p:cNvSpPr txBox="1"/>
          <p:nvPr/>
        </p:nvSpPr>
        <p:spPr>
          <a:xfrm>
            <a:off x="5590680" y="1693454"/>
            <a:ext cx="2769589" cy="369332"/>
          </a:xfrm>
          <a:prstGeom prst="rect">
            <a:avLst/>
          </a:prstGeom>
          <a:noFill/>
        </p:spPr>
        <p:txBody>
          <a:bodyPr wrap="square" rtlCol="0">
            <a:spAutoFit/>
          </a:bodyPr>
          <a:lstStyle/>
          <a:p>
            <a:r>
              <a:rPr lang="fi-FI" dirty="0" err="1"/>
              <a:t>Equally</a:t>
            </a:r>
            <a:r>
              <a:rPr lang="fi-FI" dirty="0"/>
              <a:t> </a:t>
            </a:r>
            <a:r>
              <a:rPr lang="fi-FI" dirty="0" err="1"/>
              <a:t>important</a:t>
            </a:r>
            <a:r>
              <a:rPr lang="fi-FI" dirty="0"/>
              <a:t> and </a:t>
            </a:r>
            <a:r>
              <a:rPr lang="fi-FI" dirty="0" err="1"/>
              <a:t>hard</a:t>
            </a:r>
            <a:endParaRPr lang="fi-FI" dirty="0"/>
          </a:p>
        </p:txBody>
      </p:sp>
    </p:spTree>
    <p:extLst>
      <p:ext uri="{BB962C8B-B14F-4D97-AF65-F5344CB8AC3E}">
        <p14:creationId xmlns:p14="http://schemas.microsoft.com/office/powerpoint/2010/main" val="20426016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Sisällön paikkamerkki 7">
            <a:extLst>
              <a:ext uri="{FF2B5EF4-FFF2-40B4-BE49-F238E27FC236}">
                <a16:creationId xmlns:a16="http://schemas.microsoft.com/office/drawing/2014/main" id="{7666D8B8-F39C-0E4E-80F1-6E7FEAD9298C}"/>
              </a:ext>
            </a:extLst>
          </p:cNvPr>
          <p:cNvPicPr>
            <a:picLocks noGrp="1" noChangeAspect="1"/>
          </p:cNvPicPr>
          <p:nvPr>
            <p:ph idx="1"/>
          </p:nvPr>
        </p:nvPicPr>
        <p:blipFill>
          <a:blip r:embed="rId2"/>
          <a:stretch>
            <a:fillRect/>
          </a:stretch>
        </p:blipFill>
        <p:spPr>
          <a:xfrm>
            <a:off x="139699" y="1126802"/>
            <a:ext cx="8955537" cy="3534400"/>
          </a:xfrm>
        </p:spPr>
      </p:pic>
      <p:sp>
        <p:nvSpPr>
          <p:cNvPr id="3" name="Päivämäärän paikkamerkki 2">
            <a:extLst>
              <a:ext uri="{FF2B5EF4-FFF2-40B4-BE49-F238E27FC236}">
                <a16:creationId xmlns:a16="http://schemas.microsoft.com/office/drawing/2014/main" id="{B299C834-25C9-8044-9682-AC964CC94CB7}"/>
              </a:ext>
            </a:extLst>
          </p:cNvPr>
          <p:cNvSpPr>
            <a:spLocks noGrp="1"/>
          </p:cNvSpPr>
          <p:nvPr>
            <p:ph type="dt" sz="half" idx="10"/>
          </p:nvPr>
        </p:nvSpPr>
        <p:spPr/>
        <p:txBody>
          <a:bodyPr/>
          <a:lstStyle/>
          <a:p>
            <a:fld id="{7A42937D-4AAE-E442-AE63-A524ABF91CD1}" type="datetime1">
              <a:rPr lang="fi-FI" smtClean="0"/>
              <a:t>26.9.2019</a:t>
            </a:fld>
            <a:endParaRPr lang="fi-FI"/>
          </a:p>
        </p:txBody>
      </p:sp>
      <p:sp>
        <p:nvSpPr>
          <p:cNvPr id="4" name="Alatunnisteen paikkamerkki 3">
            <a:extLst>
              <a:ext uri="{FF2B5EF4-FFF2-40B4-BE49-F238E27FC236}">
                <a16:creationId xmlns:a16="http://schemas.microsoft.com/office/drawing/2014/main" id="{D2ADFBB7-FE87-8040-AA1F-5DBE8CE95437}"/>
              </a:ext>
            </a:extLst>
          </p:cNvPr>
          <p:cNvSpPr>
            <a:spLocks noGrp="1"/>
          </p:cNvSpPr>
          <p:nvPr>
            <p:ph type="ftr" sz="quarter" idx="11"/>
          </p:nvPr>
        </p:nvSpPr>
        <p:spPr/>
        <p:txBody>
          <a:bodyPr/>
          <a:lstStyle/>
          <a:p>
            <a:r>
              <a:rPr lang="fi-FI" dirty="0"/>
              <a:t>© 2019 Keto Software</a:t>
            </a:r>
          </a:p>
        </p:txBody>
      </p:sp>
      <p:sp>
        <p:nvSpPr>
          <p:cNvPr id="5" name="Dian numeron paikkamerkki 4">
            <a:extLst>
              <a:ext uri="{FF2B5EF4-FFF2-40B4-BE49-F238E27FC236}">
                <a16:creationId xmlns:a16="http://schemas.microsoft.com/office/drawing/2014/main" id="{AFDA458F-D1F1-F445-9D75-05ACB3BB13AE}"/>
              </a:ext>
            </a:extLst>
          </p:cNvPr>
          <p:cNvSpPr>
            <a:spLocks noGrp="1"/>
          </p:cNvSpPr>
          <p:nvPr>
            <p:ph type="sldNum" sz="quarter" idx="12"/>
          </p:nvPr>
        </p:nvSpPr>
        <p:spPr/>
        <p:txBody>
          <a:bodyPr/>
          <a:lstStyle/>
          <a:p>
            <a:fld id="{C12A61D8-3E62-D74B-9144-BC7070BCE14C}" type="slidenum">
              <a:rPr lang="fi-FI" smtClean="0"/>
              <a:t>23</a:t>
            </a:fld>
            <a:endParaRPr lang="fi-FI"/>
          </a:p>
        </p:txBody>
      </p:sp>
      <p:sp>
        <p:nvSpPr>
          <p:cNvPr id="6" name="Otsikko 5">
            <a:extLst>
              <a:ext uri="{FF2B5EF4-FFF2-40B4-BE49-F238E27FC236}">
                <a16:creationId xmlns:a16="http://schemas.microsoft.com/office/drawing/2014/main" id="{E73BD468-A6B2-5944-80DD-4B996EF799D2}"/>
              </a:ext>
            </a:extLst>
          </p:cNvPr>
          <p:cNvSpPr>
            <a:spLocks noGrp="1"/>
          </p:cNvSpPr>
          <p:nvPr>
            <p:ph type="title"/>
          </p:nvPr>
        </p:nvSpPr>
        <p:spPr>
          <a:xfrm>
            <a:off x="631028" y="58137"/>
            <a:ext cx="8424072" cy="514345"/>
          </a:xfrm>
        </p:spPr>
        <p:txBody>
          <a:bodyPr/>
          <a:lstStyle/>
          <a:p>
            <a:r>
              <a:rPr lang="fi-FI" dirty="0" err="1"/>
              <a:t>What</a:t>
            </a:r>
            <a:r>
              <a:rPr lang="fi-FI" dirty="0"/>
              <a:t> </a:t>
            </a:r>
            <a:r>
              <a:rPr lang="fi-FI" dirty="0" err="1"/>
              <a:t>do</a:t>
            </a:r>
            <a:r>
              <a:rPr lang="fi-FI" dirty="0"/>
              <a:t> </a:t>
            </a:r>
            <a:r>
              <a:rPr lang="fi-FI" dirty="0" err="1"/>
              <a:t>future</a:t>
            </a:r>
            <a:r>
              <a:rPr lang="fi-FI" dirty="0"/>
              <a:t> </a:t>
            </a:r>
            <a:r>
              <a:rPr lang="fi-FI" dirty="0" err="1"/>
              <a:t>employees</a:t>
            </a:r>
            <a:r>
              <a:rPr lang="fi-FI" dirty="0"/>
              <a:t> </a:t>
            </a:r>
            <a:r>
              <a:rPr lang="fi-FI" dirty="0" err="1"/>
              <a:t>learn</a:t>
            </a:r>
            <a:r>
              <a:rPr lang="fi-FI" dirty="0"/>
              <a:t> in </a:t>
            </a:r>
            <a:r>
              <a:rPr lang="fi-FI" dirty="0" err="1"/>
              <a:t>schools</a:t>
            </a:r>
            <a:r>
              <a:rPr lang="fi-FI" dirty="0"/>
              <a:t>?</a:t>
            </a:r>
          </a:p>
        </p:txBody>
      </p:sp>
      <p:sp>
        <p:nvSpPr>
          <p:cNvPr id="9" name="Tekstiruutu 8">
            <a:extLst>
              <a:ext uri="{FF2B5EF4-FFF2-40B4-BE49-F238E27FC236}">
                <a16:creationId xmlns:a16="http://schemas.microsoft.com/office/drawing/2014/main" id="{AD30F121-FA3E-0D40-B875-8FB8EDFF3FF2}"/>
              </a:ext>
            </a:extLst>
          </p:cNvPr>
          <p:cNvSpPr txBox="1"/>
          <p:nvPr/>
        </p:nvSpPr>
        <p:spPr>
          <a:xfrm>
            <a:off x="114299" y="442371"/>
            <a:ext cx="5343835" cy="646331"/>
          </a:xfrm>
          <a:prstGeom prst="rect">
            <a:avLst/>
          </a:prstGeom>
          <a:noFill/>
        </p:spPr>
        <p:txBody>
          <a:bodyPr wrap="none" rtlCol="0">
            <a:spAutoFit/>
          </a:bodyPr>
          <a:lstStyle/>
          <a:p>
            <a:endParaRPr lang="fi-FI" dirty="0"/>
          </a:p>
          <a:p>
            <a:r>
              <a:rPr lang="fi-FI" dirty="0"/>
              <a:t>New </a:t>
            </a:r>
            <a:r>
              <a:rPr lang="fi-FI" dirty="0" err="1"/>
              <a:t>national</a:t>
            </a:r>
            <a:r>
              <a:rPr lang="fi-FI" dirty="0"/>
              <a:t> </a:t>
            </a:r>
            <a:r>
              <a:rPr lang="fi-FI" dirty="0" err="1"/>
              <a:t>curriculum</a:t>
            </a:r>
            <a:r>
              <a:rPr lang="fi-FI" dirty="0"/>
              <a:t> </a:t>
            </a:r>
            <a:r>
              <a:rPr lang="fi-FI" dirty="0" err="1"/>
              <a:t>with</a:t>
            </a:r>
            <a:r>
              <a:rPr lang="fi-FI" dirty="0"/>
              <a:t> </a:t>
            </a:r>
            <a:r>
              <a:rPr lang="fi-FI" dirty="0" err="1"/>
              <a:t>transversal</a:t>
            </a:r>
            <a:r>
              <a:rPr lang="fi-FI" dirty="0"/>
              <a:t> </a:t>
            </a:r>
            <a:r>
              <a:rPr lang="fi-FI" dirty="0" err="1"/>
              <a:t>competences</a:t>
            </a:r>
            <a:endParaRPr lang="fi-FI" dirty="0"/>
          </a:p>
        </p:txBody>
      </p:sp>
    </p:spTree>
    <p:extLst>
      <p:ext uri="{BB962C8B-B14F-4D97-AF65-F5344CB8AC3E}">
        <p14:creationId xmlns:p14="http://schemas.microsoft.com/office/powerpoint/2010/main" val="20557805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45DA9335-FBC7-4AE8-81F7-C5D5C49B3873}"/>
              </a:ext>
            </a:extLst>
          </p:cNvPr>
          <p:cNvSpPr>
            <a:spLocks noGrp="1"/>
          </p:cNvSpPr>
          <p:nvPr>
            <p:ph type="title"/>
          </p:nvPr>
        </p:nvSpPr>
        <p:spPr>
          <a:xfrm>
            <a:off x="881691" y="304353"/>
            <a:ext cx="7592221" cy="359262"/>
          </a:xfrm>
        </p:spPr>
        <p:txBody>
          <a:bodyPr/>
          <a:lstStyle/>
          <a:p>
            <a:r>
              <a:rPr lang="fi-FI" dirty="0" err="1"/>
              <a:t>Skills</a:t>
            </a:r>
            <a:r>
              <a:rPr lang="fi-FI" dirty="0"/>
              <a:t> of </a:t>
            </a:r>
            <a:r>
              <a:rPr lang="fi-FI" dirty="0" err="1"/>
              <a:t>the</a:t>
            </a:r>
            <a:r>
              <a:rPr lang="fi-FI" dirty="0"/>
              <a:t> </a:t>
            </a:r>
            <a:r>
              <a:rPr lang="fi-FI" dirty="0" err="1"/>
              <a:t>future</a:t>
            </a:r>
            <a:r>
              <a:rPr lang="fi-FI" dirty="0"/>
              <a:t> </a:t>
            </a:r>
            <a:r>
              <a:rPr lang="fi-FI" dirty="0" err="1"/>
              <a:t>worklife</a:t>
            </a:r>
            <a:br>
              <a:rPr lang="fi-FI" dirty="0"/>
            </a:br>
            <a:endParaRPr lang="fi-FI" dirty="0"/>
          </a:p>
        </p:txBody>
      </p:sp>
      <p:sp>
        <p:nvSpPr>
          <p:cNvPr id="3" name="Päivämäärän paikkamerkki 2">
            <a:extLst>
              <a:ext uri="{FF2B5EF4-FFF2-40B4-BE49-F238E27FC236}">
                <a16:creationId xmlns:a16="http://schemas.microsoft.com/office/drawing/2014/main" id="{2485B75B-054A-43D8-BB95-F4BA4318CB51}"/>
              </a:ext>
            </a:extLst>
          </p:cNvPr>
          <p:cNvSpPr>
            <a:spLocks noGrp="1"/>
          </p:cNvSpPr>
          <p:nvPr>
            <p:ph type="dt" sz="half" idx="10"/>
          </p:nvPr>
        </p:nvSpPr>
        <p:spPr/>
        <p:txBody>
          <a:bodyPr/>
          <a:lstStyle/>
          <a:p>
            <a:fld id="{7A42937D-4AAE-E442-AE63-A524ABF91CD1}" type="datetime1">
              <a:rPr lang="fi-FI" smtClean="0"/>
              <a:t>26.9.2019</a:t>
            </a:fld>
            <a:endParaRPr lang="fi-FI"/>
          </a:p>
        </p:txBody>
      </p:sp>
      <p:sp>
        <p:nvSpPr>
          <p:cNvPr id="4" name="Alatunnisteen paikkamerkki 3">
            <a:extLst>
              <a:ext uri="{FF2B5EF4-FFF2-40B4-BE49-F238E27FC236}">
                <a16:creationId xmlns:a16="http://schemas.microsoft.com/office/drawing/2014/main" id="{A59488E8-E68C-4C3D-818E-1B82EA818EA9}"/>
              </a:ext>
            </a:extLst>
          </p:cNvPr>
          <p:cNvSpPr>
            <a:spLocks noGrp="1"/>
          </p:cNvSpPr>
          <p:nvPr>
            <p:ph type="ftr" sz="quarter" idx="11"/>
          </p:nvPr>
        </p:nvSpPr>
        <p:spPr/>
        <p:txBody>
          <a:bodyPr/>
          <a:lstStyle/>
          <a:p>
            <a:r>
              <a:rPr lang="fi-FI" dirty="0"/>
              <a:t>© 2019 Keto Software</a:t>
            </a:r>
          </a:p>
        </p:txBody>
      </p:sp>
      <p:sp>
        <p:nvSpPr>
          <p:cNvPr id="5" name="Dian numeron paikkamerkki 4">
            <a:extLst>
              <a:ext uri="{FF2B5EF4-FFF2-40B4-BE49-F238E27FC236}">
                <a16:creationId xmlns:a16="http://schemas.microsoft.com/office/drawing/2014/main" id="{794E9526-233C-4382-A023-1BDEDDE030EB}"/>
              </a:ext>
            </a:extLst>
          </p:cNvPr>
          <p:cNvSpPr>
            <a:spLocks noGrp="1"/>
          </p:cNvSpPr>
          <p:nvPr>
            <p:ph type="sldNum" sz="quarter" idx="12"/>
          </p:nvPr>
        </p:nvSpPr>
        <p:spPr/>
        <p:txBody>
          <a:bodyPr/>
          <a:lstStyle/>
          <a:p>
            <a:fld id="{C12A61D8-3E62-D74B-9144-BC7070BCE14C}" type="slidenum">
              <a:rPr lang="fi-FI" smtClean="0"/>
              <a:t>24</a:t>
            </a:fld>
            <a:endParaRPr lang="fi-FI"/>
          </a:p>
        </p:txBody>
      </p:sp>
      <p:grpSp>
        <p:nvGrpSpPr>
          <p:cNvPr id="18" name="Ryhmä 17">
            <a:extLst>
              <a:ext uri="{FF2B5EF4-FFF2-40B4-BE49-F238E27FC236}">
                <a16:creationId xmlns:a16="http://schemas.microsoft.com/office/drawing/2014/main" id="{7D360BCD-019A-42F0-B572-E864EE02B92E}"/>
              </a:ext>
            </a:extLst>
          </p:cNvPr>
          <p:cNvGrpSpPr/>
          <p:nvPr/>
        </p:nvGrpSpPr>
        <p:grpSpPr>
          <a:xfrm>
            <a:off x="865181" y="1375459"/>
            <a:ext cx="7762240" cy="2679959"/>
            <a:chOff x="833120" y="1825545"/>
            <a:chExt cx="7762240" cy="2679959"/>
          </a:xfrm>
        </p:grpSpPr>
        <p:grpSp>
          <p:nvGrpSpPr>
            <p:cNvPr id="17" name="Ryhmä 16">
              <a:extLst>
                <a:ext uri="{FF2B5EF4-FFF2-40B4-BE49-F238E27FC236}">
                  <a16:creationId xmlns:a16="http://schemas.microsoft.com/office/drawing/2014/main" id="{5F67C84D-875A-4CF0-98E1-066591650886}"/>
                </a:ext>
              </a:extLst>
            </p:cNvPr>
            <p:cNvGrpSpPr/>
            <p:nvPr/>
          </p:nvGrpSpPr>
          <p:grpSpPr>
            <a:xfrm>
              <a:off x="1013460" y="1825545"/>
              <a:ext cx="7343140" cy="1364695"/>
              <a:chOff x="1013460" y="1825545"/>
              <a:chExt cx="7343140" cy="1364695"/>
            </a:xfrm>
          </p:grpSpPr>
          <p:pic>
            <p:nvPicPr>
              <p:cNvPr id="1026" name="Picture 2" descr="https://bisneskurssit.fi/assets/uploads/2018/10/YNS_Taidot-2.jpg">
                <a:extLst>
                  <a:ext uri="{FF2B5EF4-FFF2-40B4-BE49-F238E27FC236}">
                    <a16:creationId xmlns:a16="http://schemas.microsoft.com/office/drawing/2014/main" id="{B42B3684-D6CC-4164-9EB5-C7B0E7BF3B2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5919" t="51018" r="14233" b="33234"/>
              <a:stretch/>
            </p:blipFill>
            <p:spPr bwMode="auto">
              <a:xfrm>
                <a:off x="6489700" y="2458720"/>
                <a:ext cx="813217" cy="73152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bisneskurssit.fi/assets/uploads/2018/10/YNS_Taidot-2.jpg">
                <a:extLst>
                  <a:ext uri="{FF2B5EF4-FFF2-40B4-BE49-F238E27FC236}">
                    <a16:creationId xmlns:a16="http://schemas.microsoft.com/office/drawing/2014/main" id="{B6816031-D52D-4229-9018-AF1835F9642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4488" t="50201" r="44681" b="33000"/>
              <a:stretch/>
            </p:blipFill>
            <p:spPr bwMode="auto">
              <a:xfrm>
                <a:off x="3839210" y="2458720"/>
                <a:ext cx="838592" cy="73152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s://bisneskurssit.fi/assets/uploads/2018/10/YNS_Taidot-2.jpg">
                <a:extLst>
                  <a:ext uri="{FF2B5EF4-FFF2-40B4-BE49-F238E27FC236}">
                    <a16:creationId xmlns:a16="http://schemas.microsoft.com/office/drawing/2014/main" id="{9AEDE625-421A-4B84-8DF1-C5AB39C4F02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184" t="50668" r="75984" b="33817"/>
              <a:stretch/>
            </p:blipFill>
            <p:spPr bwMode="auto">
              <a:xfrm>
                <a:off x="1185984" y="2459504"/>
                <a:ext cx="906976" cy="730736"/>
              </a:xfrm>
              <a:prstGeom prst="rect">
                <a:avLst/>
              </a:prstGeom>
              <a:noFill/>
              <a:extLst>
                <a:ext uri="{909E8E84-426E-40DD-AFC4-6F175D3DCCD1}">
                  <a14:hiddenFill xmlns:a14="http://schemas.microsoft.com/office/drawing/2010/main">
                    <a:solidFill>
                      <a:srgbClr val="FFFFFF"/>
                    </a:solidFill>
                  </a14:hiddenFill>
                </a:ext>
              </a:extLst>
            </p:spPr>
          </p:pic>
          <p:sp>
            <p:nvSpPr>
              <p:cNvPr id="8" name="Tekstiruutu 7">
                <a:extLst>
                  <a:ext uri="{FF2B5EF4-FFF2-40B4-BE49-F238E27FC236}">
                    <a16:creationId xmlns:a16="http://schemas.microsoft.com/office/drawing/2014/main" id="{C0CA953E-96F0-4EFE-9831-DB1BF1C288D9}"/>
                  </a:ext>
                </a:extLst>
              </p:cNvPr>
              <p:cNvSpPr txBox="1"/>
              <p:nvPr/>
            </p:nvSpPr>
            <p:spPr>
              <a:xfrm>
                <a:off x="3357880" y="1825545"/>
                <a:ext cx="2225040" cy="369332"/>
              </a:xfrm>
              <a:prstGeom prst="rect">
                <a:avLst/>
              </a:prstGeom>
              <a:noFill/>
            </p:spPr>
            <p:txBody>
              <a:bodyPr wrap="square" rtlCol="0">
                <a:spAutoFit/>
              </a:bodyPr>
              <a:lstStyle/>
              <a:p>
                <a:r>
                  <a:rPr lang="fi-FI" b="1" dirty="0" err="1"/>
                  <a:t>Lifelong</a:t>
                </a:r>
                <a:r>
                  <a:rPr lang="fi-FI" b="1" dirty="0"/>
                  <a:t> Learning</a:t>
                </a:r>
              </a:p>
            </p:txBody>
          </p:sp>
          <p:sp>
            <p:nvSpPr>
              <p:cNvPr id="11" name="Tekstiruutu 10">
                <a:extLst>
                  <a:ext uri="{FF2B5EF4-FFF2-40B4-BE49-F238E27FC236}">
                    <a16:creationId xmlns:a16="http://schemas.microsoft.com/office/drawing/2014/main" id="{0D106C81-7293-4274-A800-6189EAFEBAF4}"/>
                  </a:ext>
                </a:extLst>
              </p:cNvPr>
              <p:cNvSpPr txBox="1"/>
              <p:nvPr/>
            </p:nvSpPr>
            <p:spPr>
              <a:xfrm>
                <a:off x="6019800" y="1825545"/>
                <a:ext cx="2336800" cy="646331"/>
              </a:xfrm>
              <a:prstGeom prst="rect">
                <a:avLst/>
              </a:prstGeom>
              <a:noFill/>
            </p:spPr>
            <p:txBody>
              <a:bodyPr wrap="square" rtlCol="0">
                <a:spAutoFit/>
              </a:bodyPr>
              <a:lstStyle/>
              <a:p>
                <a:r>
                  <a:rPr lang="fi-FI" b="1" dirty="0"/>
                  <a:t>Global </a:t>
                </a:r>
                <a:r>
                  <a:rPr lang="fi-FI" b="1" dirty="0" err="1"/>
                  <a:t>Citizenship</a:t>
                </a:r>
                <a:endParaRPr lang="fi-FI" b="1" dirty="0"/>
              </a:p>
              <a:p>
                <a:endParaRPr lang="fi-FI" b="1" dirty="0"/>
              </a:p>
            </p:txBody>
          </p:sp>
          <p:sp>
            <p:nvSpPr>
              <p:cNvPr id="12" name="Tekstiruutu 11">
                <a:extLst>
                  <a:ext uri="{FF2B5EF4-FFF2-40B4-BE49-F238E27FC236}">
                    <a16:creationId xmlns:a16="http://schemas.microsoft.com/office/drawing/2014/main" id="{0189458B-6BA6-4C5F-8590-F9C416C46085}"/>
                  </a:ext>
                </a:extLst>
              </p:cNvPr>
              <p:cNvSpPr txBox="1"/>
              <p:nvPr/>
            </p:nvSpPr>
            <p:spPr>
              <a:xfrm>
                <a:off x="1013460" y="1825545"/>
                <a:ext cx="1508760" cy="369332"/>
              </a:xfrm>
              <a:prstGeom prst="rect">
                <a:avLst/>
              </a:prstGeom>
              <a:noFill/>
            </p:spPr>
            <p:txBody>
              <a:bodyPr wrap="square" rtlCol="0">
                <a:spAutoFit/>
              </a:bodyPr>
              <a:lstStyle/>
              <a:p>
                <a:r>
                  <a:rPr lang="fi-FI" b="1" dirty="0" err="1"/>
                  <a:t>Take</a:t>
                </a:r>
                <a:r>
                  <a:rPr lang="fi-FI" b="1" dirty="0"/>
                  <a:t> Action</a:t>
                </a:r>
              </a:p>
            </p:txBody>
          </p:sp>
        </p:grpSp>
        <p:sp>
          <p:nvSpPr>
            <p:cNvPr id="13" name="Tekstiruutu 12">
              <a:extLst>
                <a:ext uri="{FF2B5EF4-FFF2-40B4-BE49-F238E27FC236}">
                  <a16:creationId xmlns:a16="http://schemas.microsoft.com/office/drawing/2014/main" id="{AA66C372-609B-4901-B169-20663FDC32E2}"/>
                </a:ext>
              </a:extLst>
            </p:cNvPr>
            <p:cNvSpPr txBox="1"/>
            <p:nvPr/>
          </p:nvSpPr>
          <p:spPr>
            <a:xfrm>
              <a:off x="833120" y="3305175"/>
              <a:ext cx="2346960" cy="1200329"/>
            </a:xfrm>
            <a:prstGeom prst="rect">
              <a:avLst/>
            </a:prstGeom>
            <a:noFill/>
          </p:spPr>
          <p:txBody>
            <a:bodyPr wrap="square" rtlCol="0">
              <a:spAutoFit/>
            </a:bodyPr>
            <a:lstStyle/>
            <a:p>
              <a:pPr lvl="0"/>
              <a:r>
                <a:rPr lang="fi-FI" dirty="0" err="1"/>
                <a:t>Taking</a:t>
              </a:r>
              <a:r>
                <a:rPr lang="fi-FI" dirty="0"/>
                <a:t> </a:t>
              </a:r>
              <a:r>
                <a:rPr lang="fi-FI" dirty="0" err="1"/>
                <a:t>initiative</a:t>
              </a:r>
              <a:endParaRPr lang="fi-FI" dirty="0"/>
            </a:p>
            <a:p>
              <a:pPr lvl="0"/>
              <a:r>
                <a:rPr lang="fi-FI" dirty="0" err="1"/>
                <a:t>Responsibility</a:t>
              </a:r>
              <a:endParaRPr lang="fi-FI" dirty="0"/>
            </a:p>
            <a:p>
              <a:pPr lvl="0"/>
              <a:r>
                <a:rPr lang="fi-FI" dirty="0"/>
                <a:t>Collaboration </a:t>
              </a:r>
              <a:r>
                <a:rPr lang="fi-FI" dirty="0" err="1"/>
                <a:t>skills</a:t>
              </a:r>
              <a:endParaRPr lang="fi-FI" dirty="0"/>
            </a:p>
            <a:p>
              <a:endParaRPr lang="fi-FI" dirty="0"/>
            </a:p>
          </p:txBody>
        </p:sp>
        <p:sp>
          <p:nvSpPr>
            <p:cNvPr id="14" name="Tekstiruutu 13">
              <a:extLst>
                <a:ext uri="{FF2B5EF4-FFF2-40B4-BE49-F238E27FC236}">
                  <a16:creationId xmlns:a16="http://schemas.microsoft.com/office/drawing/2014/main" id="{E0BC0353-A391-4D95-AD3B-BBB209FE4C1C}"/>
                </a:ext>
              </a:extLst>
            </p:cNvPr>
            <p:cNvSpPr txBox="1"/>
            <p:nvPr/>
          </p:nvSpPr>
          <p:spPr>
            <a:xfrm>
              <a:off x="3566160" y="3289935"/>
              <a:ext cx="1808480" cy="1200329"/>
            </a:xfrm>
            <a:prstGeom prst="rect">
              <a:avLst/>
            </a:prstGeom>
            <a:noFill/>
          </p:spPr>
          <p:txBody>
            <a:bodyPr wrap="square" rtlCol="0">
              <a:spAutoFit/>
            </a:bodyPr>
            <a:lstStyle/>
            <a:p>
              <a:pPr lvl="0"/>
              <a:r>
                <a:rPr lang="fi-FI" dirty="0"/>
                <a:t>Learning </a:t>
              </a:r>
              <a:r>
                <a:rPr lang="fi-FI" dirty="0" err="1"/>
                <a:t>skills</a:t>
              </a:r>
              <a:endParaRPr lang="fi-FI" dirty="0"/>
            </a:p>
            <a:p>
              <a:pPr lvl="0"/>
              <a:r>
                <a:rPr lang="fi-FI" dirty="0" err="1"/>
                <a:t>Empathy</a:t>
              </a:r>
              <a:endParaRPr lang="fi-FI" dirty="0"/>
            </a:p>
            <a:p>
              <a:pPr lvl="0"/>
              <a:r>
                <a:rPr lang="fi-FI" dirty="0"/>
                <a:t>Critical </a:t>
              </a:r>
              <a:r>
                <a:rPr lang="fi-FI" dirty="0" err="1"/>
                <a:t>thinking</a:t>
              </a:r>
              <a:endParaRPr lang="fi-FI" dirty="0"/>
            </a:p>
            <a:p>
              <a:endParaRPr lang="fi-FI" dirty="0"/>
            </a:p>
          </p:txBody>
        </p:sp>
        <p:sp>
          <p:nvSpPr>
            <p:cNvPr id="15" name="Tekstiruutu 14">
              <a:extLst>
                <a:ext uri="{FF2B5EF4-FFF2-40B4-BE49-F238E27FC236}">
                  <a16:creationId xmlns:a16="http://schemas.microsoft.com/office/drawing/2014/main" id="{3AECAA0A-62FC-4337-B07F-A2C2119A116C}"/>
                </a:ext>
              </a:extLst>
            </p:cNvPr>
            <p:cNvSpPr txBox="1"/>
            <p:nvPr/>
          </p:nvSpPr>
          <p:spPr>
            <a:xfrm>
              <a:off x="6197600" y="3305175"/>
              <a:ext cx="2397760" cy="1200329"/>
            </a:xfrm>
            <a:prstGeom prst="rect">
              <a:avLst/>
            </a:prstGeom>
            <a:noFill/>
          </p:spPr>
          <p:txBody>
            <a:bodyPr wrap="square" rtlCol="0">
              <a:spAutoFit/>
            </a:bodyPr>
            <a:lstStyle/>
            <a:p>
              <a:pPr lvl="0"/>
              <a:r>
                <a:rPr lang="fi-FI" dirty="0" err="1"/>
                <a:t>Digitalisation</a:t>
              </a:r>
              <a:endParaRPr lang="fi-FI" dirty="0"/>
            </a:p>
            <a:p>
              <a:pPr lvl="0"/>
              <a:r>
                <a:rPr lang="fi-FI" dirty="0" err="1"/>
                <a:t>Ability</a:t>
              </a:r>
              <a:r>
                <a:rPr lang="fi-FI" dirty="0"/>
                <a:t> to </a:t>
              </a:r>
              <a:r>
                <a:rPr lang="fi-FI" dirty="0" err="1"/>
                <a:t>adjust</a:t>
              </a:r>
              <a:endParaRPr lang="fi-FI" dirty="0"/>
            </a:p>
            <a:p>
              <a:pPr lvl="0"/>
              <a:r>
                <a:rPr lang="fi-FI" dirty="0" err="1"/>
                <a:t>Internationalisation</a:t>
              </a:r>
              <a:endParaRPr lang="fi-FI" dirty="0"/>
            </a:p>
            <a:p>
              <a:endParaRPr lang="fi-FI" dirty="0"/>
            </a:p>
          </p:txBody>
        </p:sp>
      </p:grpSp>
    </p:spTree>
    <p:extLst>
      <p:ext uri="{BB962C8B-B14F-4D97-AF65-F5344CB8AC3E}">
        <p14:creationId xmlns:p14="http://schemas.microsoft.com/office/powerpoint/2010/main" val="5643662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1"/>
          <p:cNvSpPr txBox="1">
            <a:spLocks noGrp="1"/>
          </p:cNvSpPr>
          <p:nvPr>
            <p:ph type="ctrTitle"/>
          </p:nvPr>
        </p:nvSpPr>
        <p:spPr>
          <a:xfrm>
            <a:off x="1143000" y="841772"/>
            <a:ext cx="6858000" cy="1790700"/>
          </a:xfrm>
          <a:prstGeom prst="rect">
            <a:avLst/>
          </a:prstGeom>
          <a:noFill/>
          <a:ln>
            <a:noFill/>
          </a:ln>
        </p:spPr>
        <p:txBody>
          <a:bodyPr spcFirstLastPara="1" vert="horz" wrap="square" lIns="68569" tIns="34275" rIns="68569" bIns="34275" rtlCol="0" anchor="b" anchorCtr="0">
            <a:normAutofit/>
          </a:bodyPr>
          <a:lstStyle/>
          <a:p>
            <a:pPr>
              <a:lnSpc>
                <a:spcPct val="90000"/>
              </a:lnSpc>
              <a:spcBef>
                <a:spcPts val="0"/>
              </a:spcBef>
              <a:buClr>
                <a:schemeClr val="dk1"/>
              </a:buClr>
              <a:buSzPts val="6000"/>
            </a:pPr>
            <a:r>
              <a:rPr lang="fi-FI" b="1" dirty="0">
                <a:solidFill>
                  <a:schemeClr val="bg1"/>
                </a:solidFill>
                <a:latin typeface="Arial Black" panose="020B0A04020102020204" pitchFamily="34" charset="0"/>
                <a:cs typeface="Arial" panose="020B0604020202020204" pitchFamily="34" charset="0"/>
              </a:rPr>
              <a:t>ALL AGILE AS A SERVICE</a:t>
            </a:r>
            <a:endParaRPr dirty="0">
              <a:solidFill>
                <a:schemeClr val="bg1"/>
              </a:solidFill>
              <a:latin typeface="Arial Black" panose="020B0A04020102020204" pitchFamily="34" charset="0"/>
              <a:cs typeface="Arial" panose="020B0604020202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F2176D48-C18A-4F7D-A675-548B28FD7D39}"/>
              </a:ext>
            </a:extLst>
          </p:cNvPr>
          <p:cNvSpPr/>
          <p:nvPr/>
        </p:nvSpPr>
        <p:spPr>
          <a:xfrm>
            <a:off x="323985" y="388077"/>
            <a:ext cx="1571377" cy="121907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bg1"/>
                </a:solidFill>
                <a:latin typeface="Arial Black" panose="020B0A04020102020204" pitchFamily="34" charset="0"/>
              </a:rPr>
              <a:t>KEY PARTNERS</a:t>
            </a:r>
          </a:p>
          <a:p>
            <a:pPr marL="128588" indent="-128588">
              <a:buClr>
                <a:schemeClr val="bg1"/>
              </a:buClr>
              <a:buFont typeface="Arial" panose="020B0604020202020204" pitchFamily="34" charset="0"/>
              <a:buChar char="•"/>
            </a:pPr>
            <a:r>
              <a:rPr lang="en-US" sz="788" b="1" dirty="0">
                <a:solidFill>
                  <a:schemeClr val="bg1"/>
                </a:solidFill>
              </a:rPr>
              <a:t>Next Gen e-learning from </a:t>
            </a:r>
            <a:r>
              <a:rPr lang="en-US" sz="788" b="1" dirty="0" err="1">
                <a:solidFill>
                  <a:schemeClr val="bg1"/>
                </a:solidFill>
              </a:rPr>
              <a:t>Claned</a:t>
            </a:r>
            <a:endParaRPr lang="en-US" sz="788" b="1" dirty="0">
              <a:solidFill>
                <a:schemeClr val="bg1"/>
              </a:solidFill>
            </a:endParaRPr>
          </a:p>
          <a:p>
            <a:pPr marL="128588" indent="-128588">
              <a:buClr>
                <a:schemeClr val="bg1"/>
              </a:buClr>
              <a:buFont typeface="Arial" panose="020B0604020202020204" pitchFamily="34" charset="0"/>
              <a:buChar char="•"/>
            </a:pPr>
            <a:r>
              <a:rPr lang="en-US" sz="788" b="1" dirty="0">
                <a:solidFill>
                  <a:schemeClr val="bg1"/>
                </a:solidFill>
              </a:rPr>
              <a:t>LEAD Framework form Triari</a:t>
            </a:r>
          </a:p>
          <a:p>
            <a:pPr marL="128588" indent="-128588">
              <a:buClr>
                <a:schemeClr val="bg1"/>
              </a:buClr>
              <a:buFont typeface="Arial" panose="020B0604020202020204" pitchFamily="34" charset="0"/>
              <a:buChar char="•"/>
            </a:pPr>
            <a:r>
              <a:rPr lang="en-US" sz="788" b="1" dirty="0">
                <a:solidFill>
                  <a:schemeClr val="bg1"/>
                </a:solidFill>
              </a:rPr>
              <a:t>Platform from Keto Software</a:t>
            </a:r>
            <a:endParaRPr lang="en-US" sz="1200" b="1" dirty="0">
              <a:solidFill>
                <a:schemeClr val="bg1"/>
              </a:solidFill>
            </a:endParaRPr>
          </a:p>
        </p:txBody>
      </p:sp>
      <p:sp>
        <p:nvSpPr>
          <p:cNvPr id="25" name="Rectangle 24">
            <a:extLst>
              <a:ext uri="{FF2B5EF4-FFF2-40B4-BE49-F238E27FC236}">
                <a16:creationId xmlns:a16="http://schemas.microsoft.com/office/drawing/2014/main" id="{E798B302-7891-4772-BD2E-E4062FD2BA39}"/>
              </a:ext>
            </a:extLst>
          </p:cNvPr>
          <p:cNvSpPr/>
          <p:nvPr/>
        </p:nvSpPr>
        <p:spPr>
          <a:xfrm>
            <a:off x="2070262" y="388079"/>
            <a:ext cx="1461528" cy="1881059"/>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bg1"/>
                </a:solidFill>
                <a:latin typeface="Arial Black" panose="020B0A04020102020204" pitchFamily="34" charset="0"/>
              </a:rPr>
              <a:t>KEY ACTIVITIES</a:t>
            </a:r>
          </a:p>
          <a:p>
            <a:pPr marL="128588" indent="-128588">
              <a:buClr>
                <a:schemeClr val="bg1"/>
              </a:buClr>
              <a:buFont typeface="Arial" panose="020B0604020202020204" pitchFamily="34" charset="0"/>
              <a:buChar char="•"/>
            </a:pPr>
            <a:r>
              <a:rPr lang="en-US" sz="788" b="1" dirty="0">
                <a:solidFill>
                  <a:schemeClr val="bg1"/>
                </a:solidFill>
              </a:rPr>
              <a:t>Never customizing per customer</a:t>
            </a:r>
          </a:p>
          <a:p>
            <a:pPr marL="128588" indent="-128588">
              <a:buClr>
                <a:schemeClr val="bg1"/>
              </a:buClr>
              <a:buFont typeface="Arial" panose="020B0604020202020204" pitchFamily="34" charset="0"/>
              <a:buChar char="•"/>
            </a:pPr>
            <a:r>
              <a:rPr lang="en-US" sz="788" b="1" dirty="0">
                <a:solidFill>
                  <a:schemeClr val="bg1"/>
                </a:solidFill>
              </a:rPr>
              <a:t>Providing great user experience by merging </a:t>
            </a:r>
            <a:r>
              <a:rPr lang="en-US" sz="788" b="1" dirty="0" err="1">
                <a:solidFill>
                  <a:schemeClr val="bg1"/>
                </a:solidFill>
              </a:rPr>
              <a:t>Claned</a:t>
            </a:r>
            <a:r>
              <a:rPr lang="en-US" sz="788" b="1" dirty="0">
                <a:solidFill>
                  <a:schemeClr val="bg1"/>
                </a:solidFill>
              </a:rPr>
              <a:t>, LEAD framework and Keto Platform to SaaS solution</a:t>
            </a:r>
          </a:p>
          <a:p>
            <a:pPr marL="128588" indent="-128588">
              <a:buClr>
                <a:schemeClr val="bg1"/>
              </a:buClr>
              <a:buFont typeface="Arial" panose="020B0604020202020204" pitchFamily="34" charset="0"/>
              <a:buChar char="•"/>
            </a:pPr>
            <a:r>
              <a:rPr lang="en-US" sz="788" b="1" dirty="0">
                <a:solidFill>
                  <a:schemeClr val="bg1"/>
                </a:solidFill>
              </a:rPr>
              <a:t>On-line marketing, video and material production </a:t>
            </a:r>
          </a:p>
          <a:p>
            <a:pPr marL="128588" indent="-128588">
              <a:buClr>
                <a:schemeClr val="bg1"/>
              </a:buClr>
              <a:buFont typeface="Arial" panose="020B0604020202020204" pitchFamily="34" charset="0"/>
              <a:buChar char="•"/>
            </a:pPr>
            <a:r>
              <a:rPr lang="en-US" sz="788" b="1" dirty="0">
                <a:solidFill>
                  <a:schemeClr val="bg1"/>
                </a:solidFill>
              </a:rPr>
              <a:t>Website development</a:t>
            </a:r>
          </a:p>
          <a:p>
            <a:pPr marL="128588" indent="-128588">
              <a:buClr>
                <a:schemeClr val="bg1"/>
              </a:buClr>
              <a:buFont typeface="Arial" panose="020B0604020202020204" pitchFamily="34" charset="0"/>
              <a:buChar char="•"/>
            </a:pPr>
            <a:r>
              <a:rPr lang="en-US" sz="788" b="1" dirty="0">
                <a:solidFill>
                  <a:schemeClr val="bg1"/>
                </a:solidFill>
              </a:rPr>
              <a:t>Fully automated delivery</a:t>
            </a:r>
          </a:p>
          <a:p>
            <a:pPr marL="128588" indent="-128588">
              <a:buClr>
                <a:schemeClr val="bg1"/>
              </a:buClr>
              <a:buFont typeface="Arial" panose="020B0604020202020204" pitchFamily="34" charset="0"/>
              <a:buChar char="•"/>
            </a:pPr>
            <a:r>
              <a:rPr lang="en-US" sz="788" b="1" dirty="0">
                <a:solidFill>
                  <a:schemeClr val="bg1"/>
                </a:solidFill>
              </a:rPr>
              <a:t>On-line billing</a:t>
            </a:r>
            <a:endParaRPr lang="en-US" sz="1200" b="1" dirty="0">
              <a:solidFill>
                <a:schemeClr val="bg1"/>
              </a:solidFill>
            </a:endParaRPr>
          </a:p>
        </p:txBody>
      </p:sp>
      <p:sp>
        <p:nvSpPr>
          <p:cNvPr id="26" name="Rectangle 25">
            <a:extLst>
              <a:ext uri="{FF2B5EF4-FFF2-40B4-BE49-F238E27FC236}">
                <a16:creationId xmlns:a16="http://schemas.microsoft.com/office/drawing/2014/main" id="{65A5E871-E1CC-4B22-B7DE-7BA3D00C4AAC}"/>
              </a:ext>
            </a:extLst>
          </p:cNvPr>
          <p:cNvSpPr/>
          <p:nvPr/>
        </p:nvSpPr>
        <p:spPr>
          <a:xfrm>
            <a:off x="3761613" y="388078"/>
            <a:ext cx="1626301" cy="381915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b="1" dirty="0">
                <a:solidFill>
                  <a:schemeClr val="bg1"/>
                </a:solidFill>
                <a:latin typeface="Arial Black" panose="020B0A04020102020204" pitchFamily="34" charset="0"/>
              </a:rPr>
              <a:t>VALUE PROPOSITION</a:t>
            </a:r>
          </a:p>
          <a:p>
            <a:pPr marL="128588" indent="-128588">
              <a:buClr>
                <a:schemeClr val="bg1"/>
              </a:buClr>
              <a:buFont typeface="Arial" panose="020B0604020202020204" pitchFamily="34" charset="0"/>
              <a:buChar char="•"/>
            </a:pPr>
            <a:r>
              <a:rPr lang="en-US" sz="900" b="1" dirty="0">
                <a:solidFill>
                  <a:schemeClr val="bg1"/>
                </a:solidFill>
              </a:rPr>
              <a:t>We will help industrialize digital change</a:t>
            </a:r>
          </a:p>
          <a:p>
            <a:pPr marL="128588" indent="-128588">
              <a:buClr>
                <a:schemeClr val="bg1"/>
              </a:buClr>
              <a:buFont typeface="Arial" panose="020B0604020202020204" pitchFamily="34" charset="0"/>
              <a:buChar char="•"/>
            </a:pPr>
            <a:r>
              <a:rPr lang="en-US" sz="900" b="1" dirty="0">
                <a:solidFill>
                  <a:schemeClr val="bg1"/>
                </a:solidFill>
              </a:rPr>
              <a:t>Ability to lead change sustainably with 10% of traditional change cost</a:t>
            </a:r>
          </a:p>
          <a:p>
            <a:pPr marL="128588" indent="-128588">
              <a:buClr>
                <a:schemeClr val="bg1"/>
              </a:buClr>
              <a:buFont typeface="Arial" panose="020B0604020202020204" pitchFamily="34" charset="0"/>
              <a:buChar char="•"/>
            </a:pPr>
            <a:r>
              <a:rPr lang="en-US" sz="900" b="1" dirty="0">
                <a:solidFill>
                  <a:schemeClr val="bg1"/>
                </a:solidFill>
              </a:rPr>
              <a:t>We help and guide customer on implementing lean portfolio model to drive change in organizations</a:t>
            </a:r>
          </a:p>
          <a:p>
            <a:pPr marL="128588" indent="-128588">
              <a:buClr>
                <a:schemeClr val="bg1"/>
              </a:buClr>
              <a:buFont typeface="Arial" panose="020B0604020202020204" pitchFamily="34" charset="0"/>
              <a:buChar char="•"/>
            </a:pPr>
            <a:r>
              <a:rPr lang="en-US" sz="900" b="1" dirty="0">
                <a:solidFill>
                  <a:schemeClr val="bg1"/>
                </a:solidFill>
              </a:rPr>
              <a:t>We have individual learning paths that will use AI to estimate learning</a:t>
            </a:r>
          </a:p>
          <a:p>
            <a:pPr marL="128588" indent="-128588">
              <a:buClr>
                <a:schemeClr val="bg1"/>
              </a:buClr>
              <a:buFont typeface="Arial" panose="020B0604020202020204" pitchFamily="34" charset="0"/>
              <a:buChar char="•"/>
            </a:pPr>
            <a:r>
              <a:rPr lang="en-US" sz="900" b="1" dirty="0">
                <a:solidFill>
                  <a:schemeClr val="bg1"/>
                </a:solidFill>
              </a:rPr>
              <a:t>Minimum viable product will offer guided implementation, adaptive learning platform, key metrics and visual &amp; intuitive way of using on-line service</a:t>
            </a:r>
          </a:p>
          <a:p>
            <a:pPr marL="128588" indent="-128588">
              <a:buClr>
                <a:schemeClr val="bg1"/>
              </a:buClr>
              <a:buFont typeface="Arial" panose="020B0604020202020204" pitchFamily="34" charset="0"/>
              <a:buChar char="•"/>
            </a:pPr>
            <a:endParaRPr lang="en-US" sz="1500" b="1" dirty="0">
              <a:solidFill>
                <a:schemeClr val="bg1"/>
              </a:solidFill>
            </a:endParaRPr>
          </a:p>
        </p:txBody>
      </p:sp>
      <p:sp>
        <p:nvSpPr>
          <p:cNvPr id="27" name="Rectangle 26">
            <a:extLst>
              <a:ext uri="{FF2B5EF4-FFF2-40B4-BE49-F238E27FC236}">
                <a16:creationId xmlns:a16="http://schemas.microsoft.com/office/drawing/2014/main" id="{7F0C2417-AEC4-4EB4-8BD8-FDCFBE6F1144}"/>
              </a:ext>
            </a:extLst>
          </p:cNvPr>
          <p:cNvSpPr/>
          <p:nvPr/>
        </p:nvSpPr>
        <p:spPr>
          <a:xfrm>
            <a:off x="5562815" y="388078"/>
            <a:ext cx="1571377" cy="18810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bg1"/>
                </a:solidFill>
                <a:latin typeface="Arial Black" panose="020B0A04020102020204" pitchFamily="34" charset="0"/>
              </a:rPr>
              <a:t>CUSTOMER RELATIONSHIPS</a:t>
            </a:r>
          </a:p>
          <a:p>
            <a:pPr marL="128588" indent="-128588">
              <a:buClr>
                <a:schemeClr val="bg1"/>
              </a:buClr>
              <a:buFont typeface="Arial" panose="020B0604020202020204" pitchFamily="34" charset="0"/>
              <a:buChar char="•"/>
            </a:pPr>
            <a:r>
              <a:rPr lang="en-US" sz="788" b="1" dirty="0">
                <a:solidFill>
                  <a:schemeClr val="bg1"/>
                </a:solidFill>
              </a:rPr>
              <a:t>We get customers on-line and offer completely online solution that is easy to take into use</a:t>
            </a:r>
          </a:p>
          <a:p>
            <a:pPr marL="128588" indent="-128588">
              <a:buClr>
                <a:schemeClr val="bg1"/>
              </a:buClr>
              <a:buFont typeface="Arial" panose="020B0604020202020204" pitchFamily="34" charset="0"/>
              <a:buChar char="•"/>
            </a:pPr>
            <a:r>
              <a:rPr lang="en-US" sz="788" b="1" dirty="0">
                <a:solidFill>
                  <a:schemeClr val="bg1"/>
                </a:solidFill>
              </a:rPr>
              <a:t>We offer collaboration, experience sharing platform for customers</a:t>
            </a:r>
          </a:p>
          <a:p>
            <a:pPr marL="128588" indent="-128588">
              <a:buClr>
                <a:schemeClr val="bg1"/>
              </a:buClr>
              <a:buFont typeface="Arial" panose="020B0604020202020204" pitchFamily="34" charset="0"/>
              <a:buChar char="•"/>
            </a:pPr>
            <a:r>
              <a:rPr lang="en-US" sz="788" b="1" dirty="0">
                <a:solidFill>
                  <a:schemeClr val="bg1"/>
                </a:solidFill>
              </a:rPr>
              <a:t>Intended support model is minimal due to ease of use</a:t>
            </a:r>
          </a:p>
          <a:p>
            <a:pPr marL="128588" indent="-128588">
              <a:buClr>
                <a:schemeClr val="bg1"/>
              </a:buClr>
              <a:buFont typeface="Arial" panose="020B0604020202020204" pitchFamily="34" charset="0"/>
              <a:buChar char="•"/>
            </a:pPr>
            <a:endParaRPr lang="en-US" sz="1200" b="1" dirty="0">
              <a:solidFill>
                <a:schemeClr val="bg1"/>
              </a:solidFill>
            </a:endParaRPr>
          </a:p>
        </p:txBody>
      </p:sp>
      <p:sp>
        <p:nvSpPr>
          <p:cNvPr id="28" name="Rectangle 27">
            <a:extLst>
              <a:ext uri="{FF2B5EF4-FFF2-40B4-BE49-F238E27FC236}">
                <a16:creationId xmlns:a16="http://schemas.microsoft.com/office/drawing/2014/main" id="{A833CE8A-1D2A-47B9-A7B3-F21DB7ABE6DA}"/>
              </a:ext>
            </a:extLst>
          </p:cNvPr>
          <p:cNvSpPr/>
          <p:nvPr/>
        </p:nvSpPr>
        <p:spPr>
          <a:xfrm>
            <a:off x="7309092" y="388073"/>
            <a:ext cx="1571377" cy="12190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bg1"/>
                </a:solidFill>
                <a:latin typeface="Arial Black" panose="020B0A04020102020204" pitchFamily="34" charset="0"/>
              </a:rPr>
              <a:t>CUSTOMERS</a:t>
            </a:r>
          </a:p>
          <a:p>
            <a:pPr marL="128588" indent="-128588">
              <a:buClr>
                <a:schemeClr val="bg1"/>
              </a:buClr>
              <a:buFont typeface="Arial" panose="020B0604020202020204" pitchFamily="34" charset="0"/>
              <a:buChar char="•"/>
            </a:pPr>
            <a:r>
              <a:rPr lang="en-US" sz="788" b="1" dirty="0">
                <a:solidFill>
                  <a:schemeClr val="bg1"/>
                </a:solidFill>
              </a:rPr>
              <a:t>Typical customer is mid- to large customer with 5 M€+ digital development portfolio</a:t>
            </a:r>
          </a:p>
          <a:p>
            <a:pPr marL="128588" indent="-128588">
              <a:buClr>
                <a:schemeClr val="bg1"/>
              </a:buClr>
              <a:buFont typeface="Arial" panose="020B0604020202020204" pitchFamily="34" charset="0"/>
              <a:buChar char="•"/>
            </a:pPr>
            <a:r>
              <a:rPr lang="en-US" sz="788" b="1" dirty="0">
                <a:solidFill>
                  <a:schemeClr val="bg1"/>
                </a:solidFill>
              </a:rPr>
              <a:t>Key role at customer is CDO who has little and big expectations</a:t>
            </a:r>
          </a:p>
        </p:txBody>
      </p:sp>
      <p:sp>
        <p:nvSpPr>
          <p:cNvPr id="29" name="Rectangle 28">
            <a:extLst>
              <a:ext uri="{FF2B5EF4-FFF2-40B4-BE49-F238E27FC236}">
                <a16:creationId xmlns:a16="http://schemas.microsoft.com/office/drawing/2014/main" id="{F89DA8B7-C11F-458E-B97F-46EF643CA1E7}"/>
              </a:ext>
            </a:extLst>
          </p:cNvPr>
          <p:cNvSpPr/>
          <p:nvPr/>
        </p:nvSpPr>
        <p:spPr>
          <a:xfrm>
            <a:off x="323985" y="2641821"/>
            <a:ext cx="3207805" cy="78721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b="1" dirty="0">
                <a:solidFill>
                  <a:schemeClr val="bg1"/>
                </a:solidFill>
                <a:latin typeface="Arial Black" panose="020B0A04020102020204" pitchFamily="34" charset="0"/>
              </a:rPr>
              <a:t>KEY RESOURCES</a:t>
            </a:r>
          </a:p>
          <a:p>
            <a:pPr marL="128588" indent="-128588">
              <a:buClr>
                <a:schemeClr val="bg1"/>
              </a:buClr>
              <a:buFont typeface="Arial" panose="020B0604020202020204" pitchFamily="34" charset="0"/>
              <a:buChar char="•"/>
            </a:pPr>
            <a:r>
              <a:rPr lang="en-US" sz="900" b="1" dirty="0">
                <a:solidFill>
                  <a:schemeClr val="bg1"/>
                </a:solidFill>
              </a:rPr>
              <a:t>E-learning experts (freelancers)</a:t>
            </a:r>
          </a:p>
          <a:p>
            <a:pPr marL="128588" indent="-128588">
              <a:buClr>
                <a:schemeClr val="bg1"/>
              </a:buClr>
              <a:buFont typeface="Arial" panose="020B0604020202020204" pitchFamily="34" charset="0"/>
              <a:buChar char="•"/>
            </a:pPr>
            <a:r>
              <a:rPr lang="en-US" sz="900" b="1" dirty="0">
                <a:solidFill>
                  <a:schemeClr val="bg1"/>
                </a:solidFill>
              </a:rPr>
              <a:t>Visual and Video production from Digital lighthouse</a:t>
            </a:r>
          </a:p>
          <a:p>
            <a:pPr marL="128588" indent="-128588">
              <a:buClr>
                <a:schemeClr val="bg1"/>
              </a:buClr>
              <a:buFont typeface="Arial" panose="020B0604020202020204" pitchFamily="34" charset="0"/>
              <a:buChar char="•"/>
            </a:pPr>
            <a:endParaRPr lang="en-US" sz="900" b="1" dirty="0">
              <a:solidFill>
                <a:schemeClr val="bg1"/>
              </a:solidFill>
            </a:endParaRPr>
          </a:p>
        </p:txBody>
      </p:sp>
      <p:sp>
        <p:nvSpPr>
          <p:cNvPr id="30" name="Rectangle 29">
            <a:extLst>
              <a:ext uri="{FF2B5EF4-FFF2-40B4-BE49-F238E27FC236}">
                <a16:creationId xmlns:a16="http://schemas.microsoft.com/office/drawing/2014/main" id="{E2923DA8-ACF4-47E3-AC95-581E3FD1FEB5}"/>
              </a:ext>
            </a:extLst>
          </p:cNvPr>
          <p:cNvSpPr/>
          <p:nvPr/>
        </p:nvSpPr>
        <p:spPr>
          <a:xfrm>
            <a:off x="5562815" y="2641821"/>
            <a:ext cx="3317654" cy="78721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b="1" dirty="0">
                <a:solidFill>
                  <a:schemeClr val="bg1"/>
                </a:solidFill>
                <a:latin typeface="Arial Black" panose="020B0A04020102020204" pitchFamily="34" charset="0"/>
              </a:rPr>
              <a:t>CHANNELS</a:t>
            </a:r>
          </a:p>
          <a:p>
            <a:pPr marL="128588" indent="-128588">
              <a:buClr>
                <a:schemeClr val="bg1"/>
              </a:buClr>
              <a:buFont typeface="Arial" panose="020B0604020202020204" pitchFamily="34" charset="0"/>
              <a:buChar char="•"/>
            </a:pPr>
            <a:r>
              <a:rPr lang="en-US" sz="900" b="1" dirty="0" err="1">
                <a:solidFill>
                  <a:schemeClr val="bg1"/>
                </a:solidFill>
              </a:rPr>
              <a:t>Primarely</a:t>
            </a:r>
            <a:r>
              <a:rPr lang="en-US" sz="900" b="1" dirty="0">
                <a:solidFill>
                  <a:schemeClr val="bg1"/>
                </a:solidFill>
              </a:rPr>
              <a:t> digital marketing via LinkedIn and Google</a:t>
            </a:r>
          </a:p>
          <a:p>
            <a:pPr marL="128588" indent="-128588">
              <a:buClr>
                <a:schemeClr val="bg1"/>
              </a:buClr>
              <a:buFont typeface="Arial" panose="020B0604020202020204" pitchFamily="34" charset="0"/>
              <a:buChar char="•"/>
            </a:pPr>
            <a:r>
              <a:rPr lang="en-US" sz="900" b="1" dirty="0">
                <a:solidFill>
                  <a:schemeClr val="bg1"/>
                </a:solidFill>
              </a:rPr>
              <a:t>Conference presence and public speaking</a:t>
            </a:r>
          </a:p>
          <a:p>
            <a:pPr marL="128588" indent="-128588">
              <a:buClr>
                <a:schemeClr val="bg1"/>
              </a:buClr>
              <a:buFont typeface="Arial" panose="020B0604020202020204" pitchFamily="34" charset="0"/>
              <a:buChar char="•"/>
            </a:pPr>
            <a:r>
              <a:rPr lang="en-US" sz="900" b="1" dirty="0">
                <a:solidFill>
                  <a:schemeClr val="bg1"/>
                </a:solidFill>
              </a:rPr>
              <a:t>Pilot customers</a:t>
            </a:r>
            <a:endParaRPr lang="en-US" sz="1500" b="1" dirty="0">
              <a:solidFill>
                <a:schemeClr val="bg1"/>
              </a:solidFill>
            </a:endParaRPr>
          </a:p>
        </p:txBody>
      </p:sp>
      <p:sp>
        <p:nvSpPr>
          <p:cNvPr id="32" name="Rectangle 31">
            <a:extLst>
              <a:ext uri="{FF2B5EF4-FFF2-40B4-BE49-F238E27FC236}">
                <a16:creationId xmlns:a16="http://schemas.microsoft.com/office/drawing/2014/main" id="{81224AF9-169F-43D5-89FB-B304A274A126}"/>
              </a:ext>
            </a:extLst>
          </p:cNvPr>
          <p:cNvSpPr/>
          <p:nvPr/>
        </p:nvSpPr>
        <p:spPr>
          <a:xfrm>
            <a:off x="5562815" y="3587033"/>
            <a:ext cx="3322799" cy="124636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b="1" dirty="0">
                <a:solidFill>
                  <a:schemeClr val="bg1"/>
                </a:solidFill>
                <a:latin typeface="Arial Black" panose="020B0A04020102020204" pitchFamily="34" charset="0"/>
              </a:rPr>
              <a:t>REVENUE STREAMS</a:t>
            </a:r>
          </a:p>
          <a:p>
            <a:pPr marL="128588" indent="-128588">
              <a:buClr>
                <a:schemeClr val="bg1"/>
              </a:buClr>
              <a:buFont typeface="Arial" panose="020B0604020202020204" pitchFamily="34" charset="0"/>
              <a:buChar char="•"/>
            </a:pPr>
            <a:r>
              <a:rPr lang="en-US" sz="900" b="1" dirty="0">
                <a:solidFill>
                  <a:schemeClr val="bg1"/>
                </a:solidFill>
              </a:rPr>
              <a:t>On-line payments</a:t>
            </a:r>
          </a:p>
          <a:p>
            <a:pPr marL="128588" indent="-128588">
              <a:buClr>
                <a:schemeClr val="bg1"/>
              </a:buClr>
              <a:buFont typeface="Arial" panose="020B0604020202020204" pitchFamily="34" charset="0"/>
              <a:buChar char="•"/>
            </a:pPr>
            <a:r>
              <a:rPr lang="en-US" sz="900" b="1" dirty="0">
                <a:solidFill>
                  <a:schemeClr val="bg1"/>
                </a:solidFill>
              </a:rPr>
              <a:t>Customers pay for sustainable way to drive digitalization and change into organizations</a:t>
            </a:r>
          </a:p>
          <a:p>
            <a:pPr marL="128588" indent="-128588">
              <a:buClr>
                <a:schemeClr val="bg1"/>
              </a:buClr>
              <a:buFont typeface="Arial" panose="020B0604020202020204" pitchFamily="34" charset="0"/>
              <a:buChar char="•"/>
            </a:pPr>
            <a:r>
              <a:rPr lang="en-US" sz="900" b="1" dirty="0">
                <a:solidFill>
                  <a:schemeClr val="bg1"/>
                </a:solidFill>
              </a:rPr>
              <a:t>They currently pay for consulting and partially working </a:t>
            </a:r>
            <a:r>
              <a:rPr lang="en-US" sz="900" b="1" dirty="0" err="1">
                <a:solidFill>
                  <a:schemeClr val="bg1"/>
                </a:solidFill>
              </a:rPr>
              <a:t>SAFe</a:t>
            </a:r>
            <a:r>
              <a:rPr lang="en-US" sz="900" b="1" dirty="0">
                <a:solidFill>
                  <a:schemeClr val="bg1"/>
                </a:solidFill>
              </a:rPr>
              <a:t> transformations</a:t>
            </a:r>
          </a:p>
          <a:p>
            <a:pPr marL="128588" indent="-128588">
              <a:buClr>
                <a:schemeClr val="bg1"/>
              </a:buClr>
              <a:buFont typeface="Arial" panose="020B0604020202020204" pitchFamily="34" charset="0"/>
              <a:buChar char="•"/>
            </a:pPr>
            <a:r>
              <a:rPr lang="en-US" sz="900" b="1" dirty="0">
                <a:solidFill>
                  <a:schemeClr val="bg1"/>
                </a:solidFill>
              </a:rPr>
              <a:t>Pricing will be segmented per organization size</a:t>
            </a:r>
          </a:p>
        </p:txBody>
      </p:sp>
      <p:sp>
        <p:nvSpPr>
          <p:cNvPr id="33" name="Rectangle 32">
            <a:extLst>
              <a:ext uri="{FF2B5EF4-FFF2-40B4-BE49-F238E27FC236}">
                <a16:creationId xmlns:a16="http://schemas.microsoft.com/office/drawing/2014/main" id="{91613F1A-A9D6-4C2D-9C5F-5A38EB0B76CB}"/>
              </a:ext>
            </a:extLst>
          </p:cNvPr>
          <p:cNvSpPr/>
          <p:nvPr/>
        </p:nvSpPr>
        <p:spPr>
          <a:xfrm>
            <a:off x="323985" y="3587033"/>
            <a:ext cx="3207805" cy="1246365"/>
          </a:xfrm>
          <a:prstGeom prst="rect">
            <a:avLst/>
          </a:prstGeom>
          <a:solidFill>
            <a:srgbClr val="FF4B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b="1" dirty="0">
                <a:solidFill>
                  <a:schemeClr val="bg1"/>
                </a:solidFill>
                <a:latin typeface="Arial Black" panose="020B0A04020102020204" pitchFamily="34" charset="0"/>
              </a:rPr>
              <a:t>COST STRUCTURE</a:t>
            </a:r>
          </a:p>
          <a:p>
            <a:pPr marL="128588" indent="-128588">
              <a:buClr>
                <a:schemeClr val="bg1"/>
              </a:buClr>
              <a:buFont typeface="Arial" panose="020B0604020202020204" pitchFamily="34" charset="0"/>
              <a:buChar char="•"/>
            </a:pPr>
            <a:r>
              <a:rPr lang="en-US" sz="900" b="1" dirty="0">
                <a:solidFill>
                  <a:schemeClr val="bg1"/>
                </a:solidFill>
              </a:rPr>
              <a:t>Development cost of the solution will be largest part of the cost and front heavy for reaching MVP</a:t>
            </a:r>
          </a:p>
          <a:p>
            <a:pPr marL="128588" indent="-128588">
              <a:buClr>
                <a:schemeClr val="bg1"/>
              </a:buClr>
              <a:buFont typeface="Arial" panose="020B0604020202020204" pitchFamily="34" charset="0"/>
              <a:buChar char="•"/>
            </a:pPr>
            <a:r>
              <a:rPr lang="en-US" sz="900" b="1" dirty="0">
                <a:solidFill>
                  <a:schemeClr val="bg1"/>
                </a:solidFill>
              </a:rPr>
              <a:t>Digital learning experts</a:t>
            </a:r>
          </a:p>
          <a:p>
            <a:pPr marL="128588" indent="-128588">
              <a:buClr>
                <a:schemeClr val="bg1"/>
              </a:buClr>
              <a:buFont typeface="Arial" panose="020B0604020202020204" pitchFamily="34" charset="0"/>
              <a:buChar char="•"/>
            </a:pPr>
            <a:r>
              <a:rPr lang="en-US" sz="900" b="1" dirty="0">
                <a:solidFill>
                  <a:schemeClr val="bg1"/>
                </a:solidFill>
              </a:rPr>
              <a:t>Sales and marketing</a:t>
            </a:r>
          </a:p>
          <a:p>
            <a:pPr marL="128588" indent="-128588">
              <a:buClr>
                <a:schemeClr val="bg1"/>
              </a:buClr>
              <a:buFont typeface="Arial" panose="020B0604020202020204" pitchFamily="34" charset="0"/>
              <a:buChar char="•"/>
            </a:pPr>
            <a:r>
              <a:rPr lang="en-US" sz="900" b="1" dirty="0">
                <a:solidFill>
                  <a:schemeClr val="bg1"/>
                </a:solidFill>
              </a:rPr>
              <a:t>Content experts</a:t>
            </a:r>
          </a:p>
          <a:p>
            <a:pPr marL="128588" indent="-128588">
              <a:buClr>
                <a:schemeClr val="bg1"/>
              </a:buClr>
              <a:buFont typeface="Arial" panose="020B0604020202020204" pitchFamily="34" charset="0"/>
              <a:buChar char="•"/>
            </a:pPr>
            <a:r>
              <a:rPr lang="en-US" sz="900" b="1" dirty="0">
                <a:solidFill>
                  <a:schemeClr val="bg1"/>
                </a:solidFill>
              </a:rPr>
              <a:t>Digital, Video and content production</a:t>
            </a:r>
          </a:p>
        </p:txBody>
      </p:sp>
      <p:sp>
        <p:nvSpPr>
          <p:cNvPr id="34" name="Speech Bubble: Rectangle with Corners Rounded 33">
            <a:extLst>
              <a:ext uri="{FF2B5EF4-FFF2-40B4-BE49-F238E27FC236}">
                <a16:creationId xmlns:a16="http://schemas.microsoft.com/office/drawing/2014/main" id="{2B6223BB-BB73-452B-B4E8-218C82D92549}"/>
              </a:ext>
            </a:extLst>
          </p:cNvPr>
          <p:cNvSpPr/>
          <p:nvPr/>
        </p:nvSpPr>
        <p:spPr>
          <a:xfrm>
            <a:off x="479035" y="48194"/>
            <a:ext cx="1938131" cy="1353710"/>
          </a:xfrm>
          <a:prstGeom prst="wedgeRoundRectCallout">
            <a:avLst>
              <a:gd name="adj1" fmla="val -68833"/>
              <a:gd name="adj2" fmla="val -31553"/>
              <a:gd name="adj3" fmla="val 16667"/>
            </a:avLst>
          </a:prstGeom>
          <a:solidFill>
            <a:srgbClr val="FFC000"/>
          </a:solidFill>
        </p:spPr>
        <p:style>
          <a:lnRef idx="2">
            <a:schemeClr val="dk1"/>
          </a:lnRef>
          <a:fillRef idx="1">
            <a:schemeClr val="lt1"/>
          </a:fillRef>
          <a:effectRef idx="0">
            <a:schemeClr val="dk1"/>
          </a:effectRef>
          <a:fontRef idx="minor">
            <a:schemeClr val="dk1"/>
          </a:fontRef>
        </p:style>
        <p:txBody>
          <a:bodyPr rtlCol="0" anchor="ctr"/>
          <a:lstStyle/>
          <a:p>
            <a:pPr algn="ctr"/>
            <a:r>
              <a:rPr lang="fi-FI" dirty="0" err="1"/>
              <a:t>Slide</a:t>
            </a:r>
            <a:r>
              <a:rPr lang="fi-FI" dirty="0"/>
              <a:t> </a:t>
            </a:r>
            <a:r>
              <a:rPr lang="fi-FI" dirty="0" err="1"/>
              <a:t>not</a:t>
            </a:r>
            <a:r>
              <a:rPr lang="fi-FI" dirty="0"/>
              <a:t> </a:t>
            </a:r>
            <a:r>
              <a:rPr lang="fi-FI" dirty="0" err="1"/>
              <a:t>ready</a:t>
            </a:r>
            <a:r>
              <a:rPr lang="fi-FI" dirty="0"/>
              <a:t>, </a:t>
            </a:r>
            <a:r>
              <a:rPr lang="fi-FI" dirty="0" err="1"/>
              <a:t>hidden</a:t>
            </a:r>
            <a:r>
              <a:rPr lang="fi-FI" dirty="0"/>
              <a:t> for </a:t>
            </a:r>
            <a:r>
              <a:rPr lang="fi-FI" dirty="0" err="1"/>
              <a:t>now</a:t>
            </a:r>
            <a:endParaRPr lang="fi-FI" dirty="0"/>
          </a:p>
        </p:txBody>
      </p:sp>
    </p:spTree>
    <p:extLst>
      <p:ext uri="{BB962C8B-B14F-4D97-AF65-F5344CB8AC3E}">
        <p14:creationId xmlns:p14="http://schemas.microsoft.com/office/powerpoint/2010/main" val="34580292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
          <p:cNvSpPr txBox="1">
            <a:spLocks noGrp="1"/>
          </p:cNvSpPr>
          <p:nvPr>
            <p:ph type="title"/>
          </p:nvPr>
        </p:nvSpPr>
        <p:spPr>
          <a:xfrm>
            <a:off x="1257300" y="-148074"/>
            <a:ext cx="7886700" cy="994172"/>
          </a:xfrm>
          <a:prstGeom prst="rect">
            <a:avLst/>
          </a:prstGeom>
          <a:noFill/>
          <a:ln>
            <a:noFill/>
          </a:ln>
        </p:spPr>
        <p:txBody>
          <a:bodyPr spcFirstLastPara="1" vert="horz" wrap="square" lIns="68569" tIns="34275" rIns="68569" bIns="34275" rtlCol="0" anchor="ctr" anchorCtr="0">
            <a:normAutofit/>
          </a:bodyPr>
          <a:lstStyle/>
          <a:p>
            <a:pPr algn="l">
              <a:lnSpc>
                <a:spcPct val="90000"/>
              </a:lnSpc>
              <a:spcBef>
                <a:spcPts val="0"/>
              </a:spcBef>
              <a:buClr>
                <a:schemeClr val="dk1"/>
              </a:buClr>
              <a:buSzPts val="4400"/>
            </a:pPr>
            <a:r>
              <a:rPr lang="fi-FI" sz="2550" b="1" dirty="0">
                <a:latin typeface="Arial Black" panose="020B0A04020102020204" pitchFamily="34" charset="0"/>
              </a:rPr>
              <a:t>CUSTOMER, CONTEXT AND CHALLENGES</a:t>
            </a:r>
            <a:endParaRPr sz="2550" dirty="0">
              <a:latin typeface="Arial Black" panose="020B0A04020102020204" pitchFamily="34" charset="0"/>
            </a:endParaRPr>
          </a:p>
        </p:txBody>
      </p:sp>
      <p:sp>
        <p:nvSpPr>
          <p:cNvPr id="6" name="Google Shape;178;p2">
            <a:extLst>
              <a:ext uri="{FF2B5EF4-FFF2-40B4-BE49-F238E27FC236}">
                <a16:creationId xmlns:a16="http://schemas.microsoft.com/office/drawing/2014/main" id="{176C04FC-416D-48E1-925C-D9C046ECE452}"/>
              </a:ext>
            </a:extLst>
          </p:cNvPr>
          <p:cNvSpPr/>
          <p:nvPr/>
        </p:nvSpPr>
        <p:spPr>
          <a:xfrm>
            <a:off x="283267" y="1345885"/>
            <a:ext cx="2549387" cy="3007452"/>
          </a:xfrm>
          <a:prstGeom prst="rect">
            <a:avLst/>
          </a:prstGeom>
          <a:solidFill>
            <a:srgbClr val="C00000"/>
          </a:solidFill>
          <a:ln w="12700" cap="flat" cmpd="sng">
            <a:noFill/>
            <a:prstDash val="solid"/>
            <a:miter lim="800000"/>
            <a:headEnd type="none" w="sm" len="sm"/>
            <a:tailEnd type="none" w="sm" len="sm"/>
          </a:ln>
        </p:spPr>
        <p:txBody>
          <a:bodyPr spcFirstLastPara="1" wrap="square" lIns="68569" tIns="34275" rIns="68569" bIns="34275" anchor="ctr" anchorCtr="0">
            <a:noAutofit/>
          </a:bodyPr>
          <a:lstStyle/>
          <a:p>
            <a:pPr algn="ctr"/>
            <a:r>
              <a:rPr lang="en-GB" sz="1500" b="1" dirty="0">
                <a:solidFill>
                  <a:schemeClr val="bg1"/>
                </a:solidFill>
                <a:latin typeface="Arial Black" panose="020B0A04020102020204" pitchFamily="34" charset="0"/>
                <a:ea typeface="Calibri"/>
                <a:cs typeface="Calibri"/>
                <a:sym typeface="Calibri"/>
              </a:rPr>
              <a:t>CUSTOMER</a:t>
            </a:r>
            <a:endParaRPr lang="en-GB" sz="900" dirty="0">
              <a:solidFill>
                <a:schemeClr val="bg1"/>
              </a:solidFill>
              <a:latin typeface="Arial Black" panose="020B0A04020102020204" pitchFamily="34" charset="0"/>
            </a:endParaRPr>
          </a:p>
          <a:p>
            <a:pPr algn="ctr"/>
            <a:endParaRPr lang="en-GB" sz="1200" b="1" dirty="0">
              <a:solidFill>
                <a:schemeClr val="bg1"/>
              </a:solidFill>
              <a:latin typeface="+mj-lt"/>
              <a:ea typeface="Calibri"/>
              <a:cs typeface="Calibri"/>
              <a:sym typeface="Calibri"/>
            </a:endParaRPr>
          </a:p>
          <a:p>
            <a:r>
              <a:rPr lang="en-GB" sz="1200" dirty="0">
                <a:solidFill>
                  <a:schemeClr val="bg1"/>
                </a:solidFill>
                <a:latin typeface="+mj-lt"/>
                <a:ea typeface="Calibri"/>
                <a:cs typeface="Calibri"/>
                <a:sym typeface="Calibri"/>
              </a:rPr>
              <a:t>Customers are service organizations, where digitalization has significant impact and </a:t>
            </a:r>
            <a:r>
              <a:rPr lang="en-GB" sz="1200" dirty="0" err="1">
                <a:solidFill>
                  <a:schemeClr val="bg1"/>
                </a:solidFill>
                <a:latin typeface="+mj-lt"/>
                <a:ea typeface="Calibri"/>
                <a:cs typeface="Calibri"/>
                <a:sym typeface="Calibri"/>
              </a:rPr>
              <a:t>devlopment</a:t>
            </a:r>
            <a:r>
              <a:rPr lang="en-GB" sz="1200" dirty="0">
                <a:solidFill>
                  <a:schemeClr val="bg1"/>
                </a:solidFill>
                <a:latin typeface="+mj-lt"/>
                <a:ea typeface="Calibri"/>
                <a:cs typeface="Calibri"/>
                <a:sym typeface="Calibri"/>
              </a:rPr>
              <a:t> portfolio value is 5M€+ annually.</a:t>
            </a:r>
          </a:p>
          <a:p>
            <a:endParaRPr lang="en-GB" sz="1200" dirty="0">
              <a:solidFill>
                <a:schemeClr val="bg1"/>
              </a:solidFill>
              <a:latin typeface="+mj-lt"/>
              <a:ea typeface="Calibri"/>
              <a:cs typeface="Calibri"/>
              <a:sym typeface="Calibri"/>
            </a:endParaRPr>
          </a:p>
          <a:p>
            <a:r>
              <a:rPr lang="en-GB" sz="1200" dirty="0">
                <a:solidFill>
                  <a:schemeClr val="bg1"/>
                </a:solidFill>
                <a:latin typeface="+mj-lt"/>
                <a:ea typeface="Calibri"/>
                <a:cs typeface="Calibri"/>
                <a:sym typeface="Calibri"/>
              </a:rPr>
              <a:t>Primary role doing buying is CDO, who has responsibility of digital business development. Usually CDO has lots of demands and limited resources.</a:t>
            </a:r>
          </a:p>
        </p:txBody>
      </p:sp>
      <p:sp>
        <p:nvSpPr>
          <p:cNvPr id="7" name="Google Shape;179;p2">
            <a:extLst>
              <a:ext uri="{FF2B5EF4-FFF2-40B4-BE49-F238E27FC236}">
                <a16:creationId xmlns:a16="http://schemas.microsoft.com/office/drawing/2014/main" id="{104E1B48-4F10-4871-89AF-9489B49FD5EE}"/>
              </a:ext>
            </a:extLst>
          </p:cNvPr>
          <p:cNvSpPr/>
          <p:nvPr/>
        </p:nvSpPr>
        <p:spPr>
          <a:xfrm>
            <a:off x="3218789" y="1348386"/>
            <a:ext cx="2549387" cy="3034768"/>
          </a:xfrm>
          <a:prstGeom prst="rect">
            <a:avLst/>
          </a:prstGeom>
          <a:solidFill>
            <a:schemeClr val="tx1">
              <a:lumMod val="50000"/>
              <a:lumOff val="50000"/>
            </a:schemeClr>
          </a:solidFill>
          <a:ln w="12700" cap="flat" cmpd="sng">
            <a:noFill/>
            <a:prstDash val="solid"/>
            <a:miter lim="800000"/>
            <a:headEnd type="none" w="sm" len="sm"/>
            <a:tailEnd type="none" w="sm" len="sm"/>
          </a:ln>
        </p:spPr>
        <p:txBody>
          <a:bodyPr spcFirstLastPara="1" wrap="square" lIns="68569" tIns="34275" rIns="68569" bIns="34275" anchor="ctr" anchorCtr="0">
            <a:noAutofit/>
          </a:bodyPr>
          <a:lstStyle/>
          <a:p>
            <a:pPr algn="ctr"/>
            <a:r>
              <a:rPr lang="en-GB" sz="1500" b="1" dirty="0">
                <a:solidFill>
                  <a:schemeClr val="bg1"/>
                </a:solidFill>
                <a:latin typeface="Arial Black" panose="020B0A04020102020204" pitchFamily="34" charset="0"/>
                <a:ea typeface="Calibri"/>
                <a:cs typeface="Calibri"/>
                <a:sym typeface="Calibri"/>
              </a:rPr>
              <a:t>CONTEXT</a:t>
            </a:r>
            <a:endParaRPr lang="en-GB" sz="900" dirty="0">
              <a:solidFill>
                <a:schemeClr val="bg1"/>
              </a:solidFill>
              <a:latin typeface="Arial Black" panose="020B0A04020102020204" pitchFamily="34" charset="0"/>
            </a:endParaRPr>
          </a:p>
          <a:p>
            <a:pPr algn="ctr"/>
            <a:endParaRPr lang="en-GB" sz="1200" b="1" dirty="0">
              <a:solidFill>
                <a:schemeClr val="bg1"/>
              </a:solidFill>
              <a:latin typeface="+mj-lt"/>
              <a:ea typeface="Calibri"/>
              <a:cs typeface="Calibri"/>
              <a:sym typeface="Calibri"/>
            </a:endParaRPr>
          </a:p>
          <a:p>
            <a:r>
              <a:rPr lang="en-GB" sz="1200" b="1" dirty="0">
                <a:solidFill>
                  <a:schemeClr val="bg1"/>
                </a:solidFill>
                <a:latin typeface="+mj-lt"/>
                <a:ea typeface="Calibri"/>
                <a:cs typeface="Calibri"/>
                <a:sym typeface="Calibri"/>
              </a:rPr>
              <a:t>SPEED UP EVERYTHING</a:t>
            </a:r>
            <a:r>
              <a:rPr lang="en-GB" sz="1200" dirty="0">
                <a:solidFill>
                  <a:schemeClr val="bg1"/>
                </a:solidFill>
                <a:latin typeface="+mj-lt"/>
                <a:ea typeface="Calibri"/>
                <a:cs typeface="Calibri"/>
                <a:sym typeface="Calibri"/>
              </a:rPr>
              <a:t>: Sufficient speed won’t be enough</a:t>
            </a:r>
            <a:endParaRPr lang="en-GB" sz="900" dirty="0">
              <a:solidFill>
                <a:schemeClr val="bg1"/>
              </a:solidFill>
              <a:latin typeface="+mj-lt"/>
            </a:endParaRPr>
          </a:p>
          <a:p>
            <a:endParaRPr lang="en-GB" sz="1200" dirty="0">
              <a:solidFill>
                <a:schemeClr val="bg1"/>
              </a:solidFill>
              <a:latin typeface="+mj-lt"/>
              <a:ea typeface="Calibri"/>
              <a:cs typeface="Calibri"/>
              <a:sym typeface="Calibri"/>
            </a:endParaRPr>
          </a:p>
          <a:p>
            <a:r>
              <a:rPr lang="en-GB" sz="1200" b="1" dirty="0">
                <a:solidFill>
                  <a:schemeClr val="bg1"/>
                </a:solidFill>
                <a:latin typeface="+mj-lt"/>
                <a:ea typeface="Calibri"/>
                <a:cs typeface="Calibri"/>
                <a:sym typeface="Calibri"/>
              </a:rPr>
              <a:t>WORLD IS MORE COMPLEX: </a:t>
            </a:r>
            <a:r>
              <a:rPr lang="en-GB" sz="1200" dirty="0">
                <a:solidFill>
                  <a:schemeClr val="bg1"/>
                </a:solidFill>
                <a:latin typeface="+mj-lt"/>
                <a:ea typeface="Calibri"/>
                <a:cs typeface="Calibri"/>
                <a:sym typeface="Calibri"/>
              </a:rPr>
              <a:t>ecosystems, dependencies, regulations, all easy problems are already solved</a:t>
            </a:r>
            <a:endParaRPr lang="en-GB" sz="900" dirty="0">
              <a:solidFill>
                <a:schemeClr val="bg1"/>
              </a:solidFill>
              <a:latin typeface="+mj-lt"/>
            </a:endParaRPr>
          </a:p>
          <a:p>
            <a:endParaRPr lang="en-GB" sz="1200" b="1" dirty="0">
              <a:solidFill>
                <a:schemeClr val="bg1"/>
              </a:solidFill>
              <a:latin typeface="+mj-lt"/>
              <a:ea typeface="Calibri"/>
              <a:cs typeface="Calibri"/>
              <a:sym typeface="Calibri"/>
            </a:endParaRPr>
          </a:p>
          <a:p>
            <a:r>
              <a:rPr lang="en-GB" sz="1200" b="1" dirty="0">
                <a:solidFill>
                  <a:schemeClr val="bg1"/>
                </a:solidFill>
                <a:latin typeface="+mj-lt"/>
                <a:ea typeface="Calibri"/>
                <a:cs typeface="Calibri"/>
                <a:sym typeface="Calibri"/>
              </a:rPr>
              <a:t>DIFFICULTY IS RISING</a:t>
            </a:r>
            <a:r>
              <a:rPr lang="en-GB" sz="1200" dirty="0">
                <a:solidFill>
                  <a:schemeClr val="bg1"/>
                </a:solidFill>
                <a:latin typeface="+mj-lt"/>
                <a:ea typeface="Calibri"/>
                <a:cs typeface="Calibri"/>
                <a:sym typeface="Calibri"/>
              </a:rPr>
              <a:t>: Customers, especially in B2C markets are used at user friendly solutions.</a:t>
            </a:r>
            <a:endParaRPr lang="en-GB" sz="1200" b="1" dirty="0">
              <a:solidFill>
                <a:schemeClr val="bg1"/>
              </a:solidFill>
              <a:latin typeface="+mj-lt"/>
              <a:ea typeface="Calibri"/>
              <a:cs typeface="Calibri"/>
              <a:sym typeface="Calibri"/>
            </a:endParaRPr>
          </a:p>
        </p:txBody>
      </p:sp>
      <p:sp>
        <p:nvSpPr>
          <p:cNvPr id="8" name="Google Shape;180;p2">
            <a:extLst>
              <a:ext uri="{FF2B5EF4-FFF2-40B4-BE49-F238E27FC236}">
                <a16:creationId xmlns:a16="http://schemas.microsoft.com/office/drawing/2014/main" id="{29593AEB-985A-4FCF-BBEC-5F72DE5BAD8C}"/>
              </a:ext>
            </a:extLst>
          </p:cNvPr>
          <p:cNvSpPr/>
          <p:nvPr/>
        </p:nvSpPr>
        <p:spPr>
          <a:xfrm>
            <a:off x="6154312" y="1342758"/>
            <a:ext cx="2549387" cy="2973307"/>
          </a:xfrm>
          <a:prstGeom prst="rect">
            <a:avLst/>
          </a:prstGeom>
          <a:solidFill>
            <a:schemeClr val="accent2"/>
          </a:solidFill>
          <a:ln w="12700" cap="flat" cmpd="sng">
            <a:noFill/>
            <a:prstDash val="solid"/>
            <a:miter lim="800000"/>
            <a:headEnd type="none" w="sm" len="sm"/>
            <a:tailEnd type="none" w="sm" len="sm"/>
          </a:ln>
        </p:spPr>
        <p:txBody>
          <a:bodyPr spcFirstLastPara="1" wrap="square" lIns="68569" tIns="34275" rIns="68569" bIns="34275" anchor="ctr" anchorCtr="0">
            <a:noAutofit/>
          </a:bodyPr>
          <a:lstStyle/>
          <a:p>
            <a:pPr algn="ctr"/>
            <a:r>
              <a:rPr lang="en-GB" sz="1500" b="1" dirty="0">
                <a:solidFill>
                  <a:schemeClr val="bg1"/>
                </a:solidFill>
                <a:latin typeface="Arial Black" panose="020B0A04020102020204" pitchFamily="34" charset="0"/>
                <a:ea typeface="Calibri"/>
                <a:cs typeface="Calibri"/>
                <a:sym typeface="Calibri"/>
              </a:rPr>
              <a:t>CHALLENGES</a:t>
            </a:r>
            <a:endParaRPr lang="en-GB" sz="900" dirty="0">
              <a:solidFill>
                <a:schemeClr val="bg1"/>
              </a:solidFill>
              <a:latin typeface="Arial Black" panose="020B0A04020102020204" pitchFamily="34" charset="0"/>
            </a:endParaRPr>
          </a:p>
          <a:p>
            <a:pPr algn="ctr"/>
            <a:endParaRPr lang="en-GB" sz="1200" b="1" dirty="0">
              <a:solidFill>
                <a:schemeClr val="bg1"/>
              </a:solidFill>
              <a:latin typeface="+mj-lt"/>
              <a:ea typeface="Calibri"/>
              <a:cs typeface="Calibri"/>
              <a:sym typeface="Calibri"/>
            </a:endParaRPr>
          </a:p>
          <a:p>
            <a:endParaRPr lang="en-GB" sz="1200" dirty="0">
              <a:solidFill>
                <a:schemeClr val="bg1"/>
              </a:solidFill>
              <a:latin typeface="+mj-lt"/>
              <a:ea typeface="Calibri"/>
              <a:cs typeface="Calibri"/>
              <a:sym typeface="Calibri"/>
            </a:endParaRPr>
          </a:p>
          <a:p>
            <a:r>
              <a:rPr lang="en-GB" sz="1200" dirty="0">
                <a:solidFill>
                  <a:schemeClr val="bg1"/>
                </a:solidFill>
                <a:latin typeface="+mj-lt"/>
                <a:ea typeface="Calibri"/>
                <a:cs typeface="Calibri"/>
                <a:sym typeface="Calibri"/>
              </a:rPr>
              <a:t>Faster, more complex and demanding world requires way of working that </a:t>
            </a:r>
            <a:r>
              <a:rPr lang="en-GB" sz="1200" dirty="0" err="1">
                <a:solidFill>
                  <a:schemeClr val="bg1"/>
                </a:solidFill>
                <a:latin typeface="+mj-lt"/>
                <a:ea typeface="Calibri"/>
                <a:cs typeface="Calibri"/>
                <a:sym typeface="Calibri"/>
              </a:rPr>
              <a:t>fulfills</a:t>
            </a:r>
            <a:r>
              <a:rPr lang="en-GB" sz="1200" dirty="0">
                <a:solidFill>
                  <a:schemeClr val="bg1"/>
                </a:solidFill>
                <a:latin typeface="+mj-lt"/>
                <a:ea typeface="Calibri"/>
                <a:cs typeface="Calibri"/>
                <a:sym typeface="Calibri"/>
              </a:rPr>
              <a:t>:</a:t>
            </a:r>
          </a:p>
          <a:p>
            <a:pPr algn="ctr"/>
            <a:endParaRPr lang="en-GB" sz="1200" b="1" dirty="0">
              <a:solidFill>
                <a:schemeClr val="bg1"/>
              </a:solidFill>
              <a:latin typeface="+mj-lt"/>
              <a:ea typeface="Calibri"/>
              <a:cs typeface="Calibri"/>
              <a:sym typeface="Calibri"/>
            </a:endParaRPr>
          </a:p>
          <a:p>
            <a:pPr marL="214313" indent="-214313">
              <a:buClr>
                <a:schemeClr val="bg1"/>
              </a:buClr>
              <a:buSzPts val="1800"/>
              <a:buFont typeface="Arial" panose="020B0604020202020204" pitchFamily="34" charset="0"/>
              <a:buChar char="•"/>
            </a:pPr>
            <a:r>
              <a:rPr lang="en-GB" sz="1200" dirty="0">
                <a:solidFill>
                  <a:schemeClr val="bg1"/>
                </a:solidFill>
                <a:latin typeface="+mj-lt"/>
                <a:ea typeface="Calibri"/>
                <a:cs typeface="Calibri"/>
                <a:sym typeface="Calibri"/>
              </a:rPr>
              <a:t>Business driven (do the right things)</a:t>
            </a:r>
          </a:p>
          <a:p>
            <a:pPr marL="214313" indent="-214313">
              <a:buClr>
                <a:schemeClr val="bg1"/>
              </a:buClr>
              <a:buSzPts val="1800"/>
              <a:buFont typeface="Arial" panose="020B0604020202020204" pitchFamily="34" charset="0"/>
              <a:buChar char="•"/>
            </a:pPr>
            <a:r>
              <a:rPr lang="en-GB" sz="1200" dirty="0">
                <a:solidFill>
                  <a:schemeClr val="bg1"/>
                </a:solidFill>
                <a:latin typeface="+mj-lt"/>
                <a:ea typeface="Calibri"/>
                <a:cs typeface="Calibri"/>
                <a:sym typeface="Calibri"/>
              </a:rPr>
              <a:t>Agile and time to market</a:t>
            </a:r>
          </a:p>
          <a:p>
            <a:pPr marL="214313" indent="-214313">
              <a:buClr>
                <a:schemeClr val="bg1"/>
              </a:buClr>
              <a:buSzPts val="1800"/>
              <a:buFont typeface="Arial" panose="020B0604020202020204" pitchFamily="34" charset="0"/>
              <a:buChar char="•"/>
            </a:pPr>
            <a:r>
              <a:rPr lang="en-GB" sz="1200" dirty="0">
                <a:solidFill>
                  <a:schemeClr val="bg1"/>
                </a:solidFill>
                <a:latin typeface="+mj-lt"/>
                <a:ea typeface="Calibri"/>
                <a:cs typeface="Calibri"/>
                <a:sym typeface="Calibri"/>
              </a:rPr>
              <a:t>Looking at the big picture</a:t>
            </a:r>
          </a:p>
          <a:p>
            <a:pPr marL="214313" indent="-214313">
              <a:buClr>
                <a:schemeClr val="bg1"/>
              </a:buClr>
              <a:buSzPts val="1800"/>
              <a:buFont typeface="Arial" panose="020B0604020202020204" pitchFamily="34" charset="0"/>
              <a:buChar char="•"/>
            </a:pPr>
            <a:r>
              <a:rPr lang="en-GB" sz="1200" dirty="0">
                <a:solidFill>
                  <a:schemeClr val="bg1"/>
                </a:solidFill>
                <a:latin typeface="+mj-lt"/>
                <a:ea typeface="Calibri"/>
                <a:cs typeface="Calibri"/>
                <a:sym typeface="Calibri"/>
              </a:rPr>
              <a:t>Really leading with information</a:t>
            </a:r>
            <a:endParaRPr lang="en-GB" sz="900" dirty="0">
              <a:solidFill>
                <a:schemeClr val="bg1"/>
              </a:solidFill>
              <a:latin typeface="+mj-lt"/>
            </a:endParaRPr>
          </a:p>
          <a:p>
            <a:pPr marL="214313" indent="-128588">
              <a:buClr>
                <a:schemeClr val="dk1"/>
              </a:buClr>
              <a:buSzPts val="1800"/>
            </a:pPr>
            <a:endParaRPr lang="en-GB" sz="1200" dirty="0">
              <a:solidFill>
                <a:schemeClr val="bg1"/>
              </a:solidFill>
              <a:latin typeface="+mj-lt"/>
              <a:ea typeface="Calibri"/>
              <a:cs typeface="Calibri"/>
              <a:sym typeface="Calibri"/>
            </a:endParaRPr>
          </a:p>
          <a:p>
            <a:r>
              <a:rPr lang="en-GB" sz="1200" dirty="0">
                <a:solidFill>
                  <a:schemeClr val="bg1"/>
                </a:solidFill>
                <a:latin typeface="+mj-lt"/>
                <a:ea typeface="Calibri"/>
                <a:cs typeface="Calibri"/>
                <a:sym typeface="Calibri"/>
              </a:rPr>
              <a:t>How to do this in sustainable way, is also a challenge.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
          <p:cNvSpPr txBox="1">
            <a:spLocks noGrp="1"/>
          </p:cNvSpPr>
          <p:nvPr>
            <p:ph type="title"/>
          </p:nvPr>
        </p:nvSpPr>
        <p:spPr>
          <a:xfrm>
            <a:off x="1617478" y="-184004"/>
            <a:ext cx="7886700" cy="994172"/>
          </a:xfrm>
          <a:prstGeom prst="rect">
            <a:avLst/>
          </a:prstGeom>
          <a:noFill/>
          <a:ln>
            <a:noFill/>
          </a:ln>
        </p:spPr>
        <p:txBody>
          <a:bodyPr spcFirstLastPara="1" vert="horz" wrap="square" lIns="68569" tIns="34275" rIns="68569" bIns="34275" rtlCol="0" anchor="ctr" anchorCtr="0">
            <a:normAutofit/>
          </a:bodyPr>
          <a:lstStyle/>
          <a:p>
            <a:pPr algn="l">
              <a:lnSpc>
                <a:spcPct val="90000"/>
              </a:lnSpc>
              <a:spcBef>
                <a:spcPts val="0"/>
              </a:spcBef>
              <a:buClr>
                <a:schemeClr val="dk1"/>
              </a:buClr>
              <a:buSzPts val="4400"/>
            </a:pPr>
            <a:r>
              <a:rPr lang="fi-FI" b="1" dirty="0">
                <a:latin typeface="Arial Black" panose="020B0A04020102020204" pitchFamily="34" charset="0"/>
              </a:rPr>
              <a:t>SAFE – CURRENT SOLUTION</a:t>
            </a:r>
            <a:endParaRPr dirty="0">
              <a:latin typeface="Arial Black" panose="020B0A04020102020204" pitchFamily="34" charset="0"/>
            </a:endParaRPr>
          </a:p>
        </p:txBody>
      </p:sp>
      <p:sp>
        <p:nvSpPr>
          <p:cNvPr id="186" name="Google Shape;186;p3"/>
          <p:cNvSpPr/>
          <p:nvPr/>
        </p:nvSpPr>
        <p:spPr>
          <a:xfrm>
            <a:off x="283267" y="1019755"/>
            <a:ext cx="4047710" cy="3810663"/>
          </a:xfrm>
          <a:prstGeom prst="rect">
            <a:avLst/>
          </a:prstGeom>
          <a:solidFill>
            <a:schemeClr val="tx1">
              <a:lumMod val="50000"/>
              <a:lumOff val="50000"/>
            </a:schemeClr>
          </a:solidFill>
          <a:ln w="12700" cap="flat" cmpd="sng">
            <a:noFill/>
            <a:prstDash val="solid"/>
            <a:miter lim="800000"/>
            <a:headEnd type="none" w="sm" len="sm"/>
            <a:tailEnd type="none" w="sm" len="sm"/>
          </a:ln>
        </p:spPr>
        <p:txBody>
          <a:bodyPr spcFirstLastPara="1" wrap="square" lIns="68569" tIns="34275" rIns="68569" bIns="34275" anchor="ctr" anchorCtr="0">
            <a:noAutofit/>
          </a:bodyPr>
          <a:lstStyle/>
          <a:p>
            <a:pPr algn="ctr"/>
            <a:r>
              <a:rPr lang="en-GB" b="1" dirty="0" err="1">
                <a:solidFill>
                  <a:schemeClr val="bg1"/>
                </a:solidFill>
                <a:latin typeface="+mj-lt"/>
                <a:ea typeface="Calibri"/>
                <a:cs typeface="Calibri"/>
                <a:sym typeface="Calibri"/>
              </a:rPr>
              <a:t>SAFe</a:t>
            </a:r>
            <a:r>
              <a:rPr lang="en-GB" b="1" dirty="0">
                <a:solidFill>
                  <a:schemeClr val="bg1"/>
                </a:solidFill>
                <a:latin typeface="+mj-lt"/>
                <a:ea typeface="Calibri"/>
                <a:cs typeface="Calibri"/>
                <a:sym typeface="Calibri"/>
              </a:rPr>
              <a:t> is solution that many use</a:t>
            </a:r>
            <a:endParaRPr lang="en-GB" sz="1350" b="1" dirty="0">
              <a:solidFill>
                <a:schemeClr val="bg1"/>
              </a:solidFill>
              <a:latin typeface="+mj-lt"/>
              <a:ea typeface="Calibri"/>
              <a:cs typeface="Calibri"/>
              <a:sym typeface="Calibri"/>
            </a:endParaRPr>
          </a:p>
          <a:p>
            <a:endParaRPr lang="en-GB" sz="1350" dirty="0">
              <a:solidFill>
                <a:schemeClr val="bg1"/>
              </a:solidFill>
              <a:latin typeface="+mj-lt"/>
              <a:ea typeface="Calibri"/>
              <a:cs typeface="Calibri"/>
              <a:sym typeface="Calibri"/>
            </a:endParaRPr>
          </a:p>
          <a:p>
            <a:r>
              <a:rPr lang="en-GB" sz="1350" dirty="0">
                <a:solidFill>
                  <a:schemeClr val="bg1"/>
                </a:solidFill>
                <a:latin typeface="+mj-lt"/>
                <a:ea typeface="Calibri"/>
                <a:cs typeface="Calibri"/>
                <a:sym typeface="Calibri"/>
              </a:rPr>
              <a:t>Many organizations have tried to solve previously mentioned challenges with Scaled Agile Framework (market leader) developed at Nokia around very large product organization.</a:t>
            </a:r>
            <a:endParaRPr lang="en-GB" sz="1350" dirty="0">
              <a:solidFill>
                <a:schemeClr val="bg1"/>
              </a:solidFill>
              <a:latin typeface="+mj-lt"/>
            </a:endParaRPr>
          </a:p>
          <a:p>
            <a:endParaRPr lang="en-GB" sz="1350" dirty="0">
              <a:solidFill>
                <a:schemeClr val="bg1"/>
              </a:solidFill>
              <a:latin typeface="+mj-lt"/>
              <a:ea typeface="Calibri"/>
              <a:cs typeface="Calibri"/>
              <a:sym typeface="Calibri"/>
            </a:endParaRPr>
          </a:p>
          <a:p>
            <a:r>
              <a:rPr lang="en-GB" sz="1350" dirty="0">
                <a:solidFill>
                  <a:schemeClr val="bg1"/>
                </a:solidFill>
                <a:latin typeface="+mj-lt"/>
                <a:ea typeface="Calibri"/>
                <a:cs typeface="Calibri"/>
                <a:sym typeface="Calibri"/>
              </a:rPr>
              <a:t>Organizations do grand </a:t>
            </a:r>
            <a:r>
              <a:rPr lang="en-GB" sz="1350" dirty="0" err="1">
                <a:solidFill>
                  <a:schemeClr val="bg1"/>
                </a:solidFill>
                <a:latin typeface="+mj-lt"/>
                <a:ea typeface="Calibri"/>
                <a:cs typeface="Calibri"/>
                <a:sym typeface="Calibri"/>
              </a:rPr>
              <a:t>SAFe</a:t>
            </a:r>
            <a:r>
              <a:rPr lang="en-GB" sz="1350" dirty="0">
                <a:solidFill>
                  <a:schemeClr val="bg1"/>
                </a:solidFill>
                <a:latin typeface="+mj-lt"/>
                <a:ea typeface="Calibri"/>
                <a:cs typeface="Calibri"/>
                <a:sym typeface="Calibri"/>
              </a:rPr>
              <a:t> transformation typically with lots of consultants, coaches and trainings. </a:t>
            </a:r>
          </a:p>
          <a:p>
            <a:endParaRPr lang="en-GB" sz="1350" dirty="0">
              <a:solidFill>
                <a:schemeClr val="bg1"/>
              </a:solidFill>
              <a:latin typeface="+mj-lt"/>
              <a:ea typeface="Calibri"/>
              <a:cs typeface="Calibri"/>
              <a:sym typeface="Calibri"/>
            </a:endParaRPr>
          </a:p>
          <a:p>
            <a:r>
              <a:rPr lang="en-GB" sz="1350" dirty="0">
                <a:solidFill>
                  <a:schemeClr val="bg1"/>
                </a:solidFill>
                <a:latin typeface="+mj-lt"/>
                <a:ea typeface="Calibri"/>
                <a:cs typeface="Calibri"/>
                <a:sym typeface="Calibri"/>
              </a:rPr>
              <a:t>Typical </a:t>
            </a:r>
            <a:r>
              <a:rPr lang="en-GB" sz="1350" dirty="0" err="1">
                <a:solidFill>
                  <a:schemeClr val="bg1"/>
                </a:solidFill>
                <a:latin typeface="+mj-lt"/>
                <a:ea typeface="Calibri"/>
                <a:cs typeface="Calibri"/>
                <a:sym typeface="Calibri"/>
              </a:rPr>
              <a:t>SAFe</a:t>
            </a:r>
            <a:r>
              <a:rPr lang="en-GB" sz="1350" dirty="0">
                <a:solidFill>
                  <a:schemeClr val="bg1"/>
                </a:solidFill>
                <a:latin typeface="+mj-lt"/>
                <a:ea typeface="Calibri"/>
                <a:cs typeface="Calibri"/>
                <a:sym typeface="Calibri"/>
              </a:rPr>
              <a:t> transformation for 200 – 1000 employee development organization is  500k – 1M€.</a:t>
            </a:r>
          </a:p>
          <a:p>
            <a:endParaRPr lang="en-GB" sz="1350" dirty="0">
              <a:solidFill>
                <a:schemeClr val="bg1"/>
              </a:solidFill>
              <a:latin typeface="+mj-lt"/>
              <a:ea typeface="Calibri"/>
              <a:cs typeface="Calibri"/>
              <a:sym typeface="Calibri"/>
            </a:endParaRPr>
          </a:p>
          <a:p>
            <a:r>
              <a:rPr lang="en-GB" sz="1350" dirty="0">
                <a:solidFill>
                  <a:schemeClr val="bg1"/>
                </a:solidFill>
                <a:latin typeface="+mj-lt"/>
                <a:ea typeface="Calibri"/>
                <a:cs typeface="Calibri"/>
                <a:sym typeface="Calibri"/>
              </a:rPr>
              <a:t>Many </a:t>
            </a:r>
            <a:r>
              <a:rPr lang="en-GB" sz="1350" dirty="0" err="1">
                <a:solidFill>
                  <a:schemeClr val="bg1"/>
                </a:solidFill>
                <a:latin typeface="+mj-lt"/>
                <a:ea typeface="Calibri"/>
                <a:cs typeface="Calibri"/>
                <a:sym typeface="Calibri"/>
              </a:rPr>
              <a:t>SAFe</a:t>
            </a:r>
            <a:r>
              <a:rPr lang="en-GB" sz="1350" dirty="0">
                <a:solidFill>
                  <a:schemeClr val="bg1"/>
                </a:solidFill>
                <a:latin typeface="+mj-lt"/>
                <a:ea typeface="Calibri"/>
                <a:cs typeface="Calibri"/>
                <a:sym typeface="Calibri"/>
              </a:rPr>
              <a:t> transformations are disappointments from business point of view.</a:t>
            </a:r>
            <a:endParaRPr lang="en-GB" sz="1350" dirty="0">
              <a:solidFill>
                <a:schemeClr val="bg1"/>
              </a:solidFill>
              <a:latin typeface="+mj-lt"/>
            </a:endParaRPr>
          </a:p>
        </p:txBody>
      </p:sp>
      <p:sp>
        <p:nvSpPr>
          <p:cNvPr id="187" name="Google Shape;187;p3"/>
          <p:cNvSpPr/>
          <p:nvPr/>
        </p:nvSpPr>
        <p:spPr>
          <a:xfrm>
            <a:off x="4461428" y="637954"/>
            <a:ext cx="4461426" cy="4582632"/>
          </a:xfrm>
          <a:prstGeom prst="rect">
            <a:avLst/>
          </a:prstGeom>
          <a:solidFill>
            <a:srgbClr val="C00000"/>
          </a:solidFill>
          <a:ln w="12700" cap="flat" cmpd="sng">
            <a:noFill/>
            <a:prstDash val="solid"/>
            <a:miter lim="800000"/>
            <a:headEnd type="none" w="sm" len="sm"/>
            <a:tailEnd type="none" w="sm" len="sm"/>
          </a:ln>
        </p:spPr>
        <p:txBody>
          <a:bodyPr spcFirstLastPara="1" wrap="square" lIns="68569" tIns="34275" rIns="68569" bIns="34275" anchor="ctr" anchorCtr="0">
            <a:noAutofit/>
          </a:bodyPr>
          <a:lstStyle/>
          <a:p>
            <a:pPr algn="ctr"/>
            <a:r>
              <a:rPr lang="en-GB" sz="1500" b="1" dirty="0">
                <a:solidFill>
                  <a:schemeClr val="bg1"/>
                </a:solidFill>
                <a:latin typeface="+mj-lt"/>
                <a:ea typeface="Calibri"/>
                <a:cs typeface="Calibri"/>
                <a:sym typeface="Calibri"/>
              </a:rPr>
              <a:t>Challenges</a:t>
            </a:r>
            <a:endParaRPr sz="900" b="1" dirty="0">
              <a:solidFill>
                <a:schemeClr val="bg1"/>
              </a:solidFill>
              <a:latin typeface="+mj-lt"/>
              <a:ea typeface="Calibri"/>
              <a:cs typeface="Calibri"/>
              <a:sym typeface="Calibri"/>
            </a:endParaRPr>
          </a:p>
          <a:p>
            <a:pPr algn="ctr"/>
            <a:endParaRPr sz="900" b="1" dirty="0">
              <a:solidFill>
                <a:schemeClr val="bg1"/>
              </a:solidFill>
              <a:latin typeface="+mj-lt"/>
              <a:ea typeface="Calibri"/>
              <a:cs typeface="Calibri"/>
              <a:sym typeface="Calibri"/>
            </a:endParaRPr>
          </a:p>
          <a:p>
            <a:r>
              <a:rPr lang="en-GB" sz="1350" b="1" dirty="0">
                <a:solidFill>
                  <a:schemeClr val="bg1"/>
                </a:solidFill>
                <a:cs typeface="Calibri"/>
                <a:sym typeface="Calibri"/>
              </a:rPr>
              <a:t>Ideal Customer</a:t>
            </a:r>
            <a:endParaRPr lang="en-GB" sz="900" dirty="0">
              <a:solidFill>
                <a:schemeClr val="bg1"/>
              </a:solidFill>
            </a:endParaRPr>
          </a:p>
          <a:p>
            <a:pPr marL="214313" indent="-214313">
              <a:buClr>
                <a:schemeClr val="bg1"/>
              </a:buClr>
              <a:buFont typeface="Arial" panose="020B0604020202020204" pitchFamily="34" charset="0"/>
              <a:buChar char="•"/>
            </a:pPr>
            <a:r>
              <a:rPr lang="fi-FI" sz="1350" dirty="0" err="1">
                <a:solidFill>
                  <a:schemeClr val="bg1"/>
                </a:solidFill>
                <a:ea typeface="Calibri"/>
                <a:cs typeface="Calibri"/>
                <a:sym typeface="Calibri"/>
              </a:rPr>
              <a:t>Big</a:t>
            </a:r>
            <a:r>
              <a:rPr lang="fi-FI" sz="1350" dirty="0">
                <a:solidFill>
                  <a:schemeClr val="bg1"/>
                </a:solidFill>
                <a:ea typeface="Calibri"/>
                <a:cs typeface="Calibri"/>
                <a:sym typeface="Calibri"/>
              </a:rPr>
              <a:t> </a:t>
            </a:r>
            <a:r>
              <a:rPr lang="fi-FI" sz="1350" dirty="0" err="1">
                <a:solidFill>
                  <a:schemeClr val="bg1"/>
                </a:solidFill>
                <a:ea typeface="Calibri"/>
                <a:cs typeface="Calibri"/>
                <a:sym typeface="Calibri"/>
              </a:rPr>
              <a:t>product</a:t>
            </a:r>
            <a:r>
              <a:rPr lang="fi-FI" sz="1350" dirty="0">
                <a:solidFill>
                  <a:schemeClr val="bg1"/>
                </a:solidFill>
                <a:ea typeface="Calibri"/>
                <a:cs typeface="Calibri"/>
                <a:sym typeface="Calibri"/>
              </a:rPr>
              <a:t> </a:t>
            </a:r>
            <a:r>
              <a:rPr lang="fi-FI" sz="1350" dirty="0" err="1">
                <a:solidFill>
                  <a:schemeClr val="bg1"/>
                </a:solidFill>
                <a:ea typeface="Calibri"/>
                <a:cs typeface="Calibri"/>
                <a:sym typeface="Calibri"/>
              </a:rPr>
              <a:t>companies</a:t>
            </a:r>
            <a:r>
              <a:rPr lang="fi-FI" sz="1350" dirty="0">
                <a:solidFill>
                  <a:schemeClr val="bg1"/>
                </a:solidFill>
                <a:ea typeface="Calibri"/>
                <a:cs typeface="Calibri"/>
                <a:sym typeface="Calibri"/>
              </a:rPr>
              <a:t> </a:t>
            </a:r>
            <a:r>
              <a:rPr lang="fi-FI" sz="1350" dirty="0" err="1">
                <a:solidFill>
                  <a:schemeClr val="bg1"/>
                </a:solidFill>
                <a:ea typeface="Calibri"/>
                <a:cs typeface="Calibri"/>
                <a:sym typeface="Calibri"/>
              </a:rPr>
              <a:t>like</a:t>
            </a:r>
            <a:r>
              <a:rPr lang="fi-FI" sz="1350" dirty="0">
                <a:solidFill>
                  <a:schemeClr val="bg1"/>
                </a:solidFill>
                <a:ea typeface="Calibri"/>
                <a:cs typeface="Calibri"/>
                <a:sym typeface="Calibri"/>
              </a:rPr>
              <a:t> Intel </a:t>
            </a:r>
            <a:r>
              <a:rPr lang="fi-FI" sz="1350" dirty="0" err="1">
                <a:solidFill>
                  <a:schemeClr val="bg1"/>
                </a:solidFill>
                <a:ea typeface="Calibri"/>
                <a:cs typeface="Calibri"/>
                <a:sym typeface="Calibri"/>
              </a:rPr>
              <a:t>or</a:t>
            </a:r>
            <a:r>
              <a:rPr lang="fi-FI" sz="1350" dirty="0">
                <a:solidFill>
                  <a:schemeClr val="bg1"/>
                </a:solidFill>
                <a:ea typeface="Calibri"/>
                <a:cs typeface="Calibri"/>
                <a:sym typeface="Calibri"/>
              </a:rPr>
              <a:t> Boeing, </a:t>
            </a:r>
            <a:r>
              <a:rPr lang="fi-FI" sz="1350" dirty="0" err="1">
                <a:solidFill>
                  <a:schemeClr val="bg1"/>
                </a:solidFill>
                <a:ea typeface="Calibri"/>
                <a:cs typeface="Calibri"/>
                <a:sym typeface="Calibri"/>
              </a:rPr>
              <a:t>yet</a:t>
            </a:r>
            <a:r>
              <a:rPr lang="fi-FI" sz="1350" dirty="0">
                <a:solidFill>
                  <a:schemeClr val="bg1"/>
                </a:solidFill>
                <a:ea typeface="Calibri"/>
                <a:cs typeface="Calibri"/>
                <a:sym typeface="Calibri"/>
              </a:rPr>
              <a:t> </a:t>
            </a:r>
            <a:r>
              <a:rPr lang="fi-FI" sz="1350" dirty="0" err="1">
                <a:solidFill>
                  <a:schemeClr val="bg1"/>
                </a:solidFill>
                <a:ea typeface="Calibri"/>
                <a:cs typeface="Calibri"/>
                <a:sym typeface="Calibri"/>
              </a:rPr>
              <a:t>small</a:t>
            </a:r>
            <a:r>
              <a:rPr lang="fi-FI" sz="1350" dirty="0">
                <a:solidFill>
                  <a:schemeClr val="bg1"/>
                </a:solidFill>
                <a:ea typeface="Calibri"/>
                <a:cs typeface="Calibri"/>
                <a:sym typeface="Calibri"/>
              </a:rPr>
              <a:t> </a:t>
            </a:r>
            <a:r>
              <a:rPr lang="fi-FI" sz="1350" dirty="0" err="1">
                <a:solidFill>
                  <a:schemeClr val="bg1"/>
                </a:solidFill>
                <a:ea typeface="Calibri"/>
                <a:cs typeface="Calibri"/>
                <a:sym typeface="Calibri"/>
              </a:rPr>
              <a:t>compies</a:t>
            </a:r>
            <a:r>
              <a:rPr lang="fi-FI" sz="1350" dirty="0">
                <a:solidFill>
                  <a:schemeClr val="bg1"/>
                </a:solidFill>
                <a:ea typeface="Calibri"/>
                <a:cs typeface="Calibri"/>
                <a:sym typeface="Calibri"/>
              </a:rPr>
              <a:t> </a:t>
            </a:r>
            <a:r>
              <a:rPr lang="fi-FI" sz="1350" dirty="0" err="1">
                <a:solidFill>
                  <a:schemeClr val="bg1"/>
                </a:solidFill>
                <a:ea typeface="Calibri"/>
                <a:cs typeface="Calibri"/>
                <a:sym typeface="Calibri"/>
              </a:rPr>
              <a:t>try</a:t>
            </a:r>
            <a:r>
              <a:rPr lang="fi-FI" sz="1350" dirty="0">
                <a:solidFill>
                  <a:schemeClr val="bg1"/>
                </a:solidFill>
                <a:ea typeface="Calibri"/>
                <a:cs typeface="Calibri"/>
                <a:sym typeface="Calibri"/>
              </a:rPr>
              <a:t> to </a:t>
            </a:r>
            <a:r>
              <a:rPr lang="fi-FI" sz="1350" dirty="0" err="1">
                <a:solidFill>
                  <a:schemeClr val="bg1"/>
                </a:solidFill>
                <a:ea typeface="Calibri"/>
                <a:cs typeface="Calibri"/>
                <a:sym typeface="Calibri"/>
              </a:rPr>
              <a:t>implement</a:t>
            </a:r>
            <a:r>
              <a:rPr lang="fi-FI" sz="1350" dirty="0">
                <a:solidFill>
                  <a:schemeClr val="bg1"/>
                </a:solidFill>
                <a:ea typeface="Calibri"/>
                <a:cs typeface="Calibri"/>
                <a:sym typeface="Calibri"/>
              </a:rPr>
              <a:t> it</a:t>
            </a:r>
          </a:p>
          <a:p>
            <a:r>
              <a:rPr lang="en-GB" sz="1350" b="1" dirty="0">
                <a:solidFill>
                  <a:schemeClr val="bg1"/>
                </a:solidFill>
                <a:latin typeface="+mj-lt"/>
                <a:ea typeface="Calibri"/>
                <a:cs typeface="Calibri"/>
                <a:sym typeface="Calibri"/>
              </a:rPr>
              <a:t>Operating model</a:t>
            </a:r>
            <a:endParaRPr sz="900" dirty="0">
              <a:solidFill>
                <a:schemeClr val="bg1"/>
              </a:solidFill>
              <a:latin typeface="+mj-lt"/>
            </a:endParaRPr>
          </a:p>
          <a:p>
            <a:pPr marL="214313" indent="-214313">
              <a:buClr>
                <a:schemeClr val="bg1"/>
              </a:buClr>
              <a:buSzPts val="1600"/>
              <a:buFont typeface="Arial"/>
              <a:buChar char="•"/>
            </a:pPr>
            <a:r>
              <a:rPr lang="fi-FI" sz="1350" dirty="0" err="1">
                <a:solidFill>
                  <a:schemeClr val="bg1"/>
                </a:solidFill>
                <a:latin typeface="+mj-lt"/>
                <a:ea typeface="Calibri"/>
                <a:cs typeface="Calibri"/>
                <a:sym typeface="Calibri"/>
              </a:rPr>
              <a:t>SAFe</a:t>
            </a:r>
            <a:r>
              <a:rPr lang="fi-FI" sz="1350" dirty="0">
                <a:solidFill>
                  <a:schemeClr val="bg1"/>
                </a:solidFill>
                <a:latin typeface="+mj-lt"/>
                <a:ea typeface="Calibri"/>
                <a:cs typeface="Calibri"/>
                <a:sym typeface="Calibri"/>
              </a:rPr>
              <a:t> is </a:t>
            </a:r>
            <a:r>
              <a:rPr lang="fi-FI" sz="1350" dirty="0" err="1">
                <a:solidFill>
                  <a:schemeClr val="bg1"/>
                </a:solidFill>
                <a:latin typeface="+mj-lt"/>
                <a:ea typeface="Calibri"/>
                <a:cs typeface="Calibri"/>
                <a:sym typeface="Calibri"/>
              </a:rPr>
              <a:t>too</a:t>
            </a:r>
            <a:r>
              <a:rPr lang="fi-FI" sz="1350" dirty="0">
                <a:solidFill>
                  <a:schemeClr val="bg1"/>
                </a:solidFill>
                <a:latin typeface="+mj-lt"/>
                <a:ea typeface="Calibri"/>
                <a:cs typeface="Calibri"/>
                <a:sym typeface="Calibri"/>
              </a:rPr>
              <a:t> heavy to </a:t>
            </a:r>
            <a:r>
              <a:rPr lang="fi-FI" sz="1350" dirty="0" err="1">
                <a:solidFill>
                  <a:schemeClr val="bg1"/>
                </a:solidFill>
                <a:latin typeface="+mj-lt"/>
                <a:ea typeface="Calibri"/>
                <a:cs typeface="Calibri"/>
                <a:sym typeface="Calibri"/>
              </a:rPr>
              <a:t>be</a:t>
            </a:r>
            <a:r>
              <a:rPr lang="fi-FI" sz="1350" dirty="0">
                <a:solidFill>
                  <a:schemeClr val="bg1"/>
                </a:solidFill>
                <a:latin typeface="+mj-lt"/>
                <a:ea typeface="Calibri"/>
                <a:cs typeface="Calibri"/>
                <a:sym typeface="Calibri"/>
              </a:rPr>
              <a:t> </a:t>
            </a:r>
            <a:r>
              <a:rPr lang="fi-FI" sz="1350" dirty="0" err="1">
                <a:solidFill>
                  <a:schemeClr val="bg1"/>
                </a:solidFill>
                <a:latin typeface="+mj-lt"/>
                <a:ea typeface="Calibri"/>
                <a:cs typeface="Calibri"/>
                <a:sym typeface="Calibri"/>
              </a:rPr>
              <a:t>operated</a:t>
            </a:r>
            <a:r>
              <a:rPr lang="fi-FI" sz="1350" dirty="0">
                <a:solidFill>
                  <a:schemeClr val="bg1"/>
                </a:solidFill>
                <a:latin typeface="+mj-lt"/>
                <a:ea typeface="Calibri"/>
                <a:cs typeface="Calibri"/>
                <a:sym typeface="Calibri"/>
              </a:rPr>
              <a:t> in </a:t>
            </a:r>
            <a:r>
              <a:rPr lang="fi-FI" sz="1350" dirty="0" err="1">
                <a:solidFill>
                  <a:schemeClr val="bg1"/>
                </a:solidFill>
                <a:latin typeface="+mj-lt"/>
                <a:ea typeface="Calibri"/>
                <a:cs typeface="Calibri"/>
                <a:sym typeface="Calibri"/>
              </a:rPr>
              <a:t>many</a:t>
            </a:r>
            <a:r>
              <a:rPr lang="fi-FI" sz="1350" dirty="0">
                <a:solidFill>
                  <a:schemeClr val="bg1"/>
                </a:solidFill>
                <a:latin typeface="+mj-lt"/>
                <a:ea typeface="Calibri"/>
                <a:cs typeface="Calibri"/>
                <a:sym typeface="Calibri"/>
              </a:rPr>
              <a:t> </a:t>
            </a:r>
            <a:r>
              <a:rPr lang="fi-FI" sz="1350" dirty="0" err="1">
                <a:solidFill>
                  <a:schemeClr val="bg1"/>
                </a:solidFill>
                <a:latin typeface="+mj-lt"/>
                <a:ea typeface="Calibri"/>
                <a:cs typeface="Calibri"/>
                <a:sym typeface="Calibri"/>
              </a:rPr>
              <a:t>environments</a:t>
            </a:r>
            <a:endParaRPr lang="fi-FI" sz="1350" dirty="0">
              <a:solidFill>
                <a:schemeClr val="bg1"/>
              </a:solidFill>
              <a:latin typeface="+mj-lt"/>
              <a:ea typeface="Calibri"/>
              <a:cs typeface="Calibri"/>
              <a:sym typeface="Calibri"/>
            </a:endParaRPr>
          </a:p>
          <a:p>
            <a:pPr marL="214313" indent="-214313">
              <a:buClr>
                <a:schemeClr val="bg1"/>
              </a:buClr>
              <a:buSzPts val="1600"/>
              <a:buFont typeface="Arial"/>
              <a:buChar char="•"/>
            </a:pPr>
            <a:r>
              <a:rPr lang="fi-FI" sz="1350" dirty="0" err="1">
                <a:solidFill>
                  <a:schemeClr val="bg1"/>
                </a:solidFill>
                <a:latin typeface="+mj-lt"/>
                <a:ea typeface="Calibri"/>
                <a:cs typeface="Calibri"/>
                <a:sym typeface="Calibri"/>
              </a:rPr>
              <a:t>Choosing</a:t>
            </a:r>
            <a:r>
              <a:rPr lang="fi-FI" sz="1350" dirty="0">
                <a:solidFill>
                  <a:schemeClr val="bg1"/>
                </a:solidFill>
                <a:latin typeface="+mj-lt"/>
                <a:ea typeface="Calibri"/>
                <a:cs typeface="Calibri"/>
                <a:sym typeface="Calibri"/>
              </a:rPr>
              <a:t> </a:t>
            </a:r>
            <a:r>
              <a:rPr lang="fi-FI" sz="1350" dirty="0" err="1">
                <a:solidFill>
                  <a:schemeClr val="bg1"/>
                </a:solidFill>
                <a:latin typeface="+mj-lt"/>
                <a:ea typeface="Calibri"/>
                <a:cs typeface="Calibri"/>
                <a:sym typeface="Calibri"/>
              </a:rPr>
              <a:t>right</a:t>
            </a:r>
            <a:r>
              <a:rPr lang="fi-FI" sz="1350" dirty="0">
                <a:solidFill>
                  <a:schemeClr val="bg1"/>
                </a:solidFill>
                <a:latin typeface="+mj-lt"/>
                <a:ea typeface="Calibri"/>
                <a:cs typeface="Calibri"/>
                <a:sym typeface="Calibri"/>
              </a:rPr>
              <a:t> </a:t>
            </a:r>
            <a:r>
              <a:rPr lang="fi-FI" sz="1350" dirty="0" err="1">
                <a:solidFill>
                  <a:schemeClr val="bg1"/>
                </a:solidFill>
                <a:latin typeface="+mj-lt"/>
                <a:ea typeface="Calibri"/>
                <a:cs typeface="Calibri"/>
                <a:sym typeface="Calibri"/>
              </a:rPr>
              <a:t>parts</a:t>
            </a:r>
            <a:r>
              <a:rPr lang="fi-FI" sz="1350" dirty="0">
                <a:solidFill>
                  <a:schemeClr val="bg1"/>
                </a:solidFill>
                <a:latin typeface="+mj-lt"/>
                <a:ea typeface="Calibri"/>
                <a:cs typeface="Calibri"/>
                <a:sym typeface="Calibri"/>
              </a:rPr>
              <a:t> </a:t>
            </a:r>
            <a:r>
              <a:rPr lang="fi-FI" sz="1350" dirty="0" err="1">
                <a:solidFill>
                  <a:schemeClr val="bg1"/>
                </a:solidFill>
                <a:latin typeface="+mj-lt"/>
                <a:ea typeface="Calibri"/>
                <a:cs typeface="Calibri"/>
                <a:sym typeface="Calibri"/>
              </a:rPr>
              <a:t>from</a:t>
            </a:r>
            <a:r>
              <a:rPr lang="fi-FI" sz="1350" dirty="0">
                <a:solidFill>
                  <a:schemeClr val="bg1"/>
                </a:solidFill>
                <a:latin typeface="+mj-lt"/>
                <a:ea typeface="Calibri"/>
                <a:cs typeface="Calibri"/>
                <a:sym typeface="Calibri"/>
              </a:rPr>
              <a:t> </a:t>
            </a:r>
            <a:r>
              <a:rPr lang="fi-FI" sz="1350" dirty="0" err="1">
                <a:solidFill>
                  <a:schemeClr val="bg1"/>
                </a:solidFill>
                <a:latin typeface="+mj-lt"/>
                <a:ea typeface="Calibri"/>
                <a:cs typeface="Calibri"/>
                <a:sym typeface="Calibri"/>
              </a:rPr>
              <a:t>complex</a:t>
            </a:r>
            <a:r>
              <a:rPr lang="fi-FI" sz="1350" dirty="0">
                <a:solidFill>
                  <a:schemeClr val="bg1"/>
                </a:solidFill>
                <a:latin typeface="+mj-lt"/>
                <a:ea typeface="Calibri"/>
                <a:cs typeface="Calibri"/>
                <a:sym typeface="Calibri"/>
              </a:rPr>
              <a:t> </a:t>
            </a:r>
            <a:r>
              <a:rPr lang="fi-FI" sz="1350" dirty="0" err="1">
                <a:solidFill>
                  <a:schemeClr val="bg1"/>
                </a:solidFill>
                <a:latin typeface="+mj-lt"/>
                <a:ea typeface="Calibri"/>
                <a:cs typeface="Calibri"/>
                <a:sym typeface="Calibri"/>
              </a:rPr>
              <a:t>model</a:t>
            </a:r>
            <a:r>
              <a:rPr lang="fi-FI" sz="1350" dirty="0">
                <a:solidFill>
                  <a:schemeClr val="bg1"/>
                </a:solidFill>
                <a:latin typeface="+mj-lt"/>
                <a:ea typeface="Calibri"/>
                <a:cs typeface="Calibri"/>
                <a:sym typeface="Calibri"/>
              </a:rPr>
              <a:t> is </a:t>
            </a:r>
            <a:r>
              <a:rPr lang="fi-FI" sz="1350" dirty="0" err="1">
                <a:solidFill>
                  <a:schemeClr val="bg1"/>
                </a:solidFill>
                <a:latin typeface="+mj-lt"/>
                <a:ea typeface="Calibri"/>
                <a:cs typeface="Calibri"/>
                <a:sym typeface="Calibri"/>
              </a:rPr>
              <a:t>hard</a:t>
            </a:r>
            <a:endParaRPr lang="fi-FI" sz="1350" dirty="0">
              <a:solidFill>
                <a:schemeClr val="bg1"/>
              </a:solidFill>
              <a:latin typeface="+mj-lt"/>
              <a:ea typeface="Calibri"/>
              <a:cs typeface="Calibri"/>
              <a:sym typeface="Calibri"/>
            </a:endParaRPr>
          </a:p>
          <a:p>
            <a:pPr marL="214313" indent="-214313">
              <a:buClr>
                <a:schemeClr val="bg1"/>
              </a:buClr>
              <a:buSzPts val="1600"/>
              <a:buFont typeface="Arial"/>
              <a:buChar char="•"/>
            </a:pPr>
            <a:r>
              <a:rPr lang="fi-FI" sz="1350" dirty="0" err="1">
                <a:solidFill>
                  <a:schemeClr val="bg1"/>
                </a:solidFill>
                <a:latin typeface="+mj-lt"/>
                <a:ea typeface="Calibri"/>
                <a:cs typeface="Calibri"/>
                <a:sym typeface="Calibri"/>
              </a:rPr>
              <a:t>Instructions</a:t>
            </a:r>
            <a:r>
              <a:rPr lang="fi-FI" sz="1350" dirty="0">
                <a:solidFill>
                  <a:schemeClr val="bg1"/>
                </a:solidFill>
                <a:latin typeface="+mj-lt"/>
                <a:ea typeface="Calibri"/>
                <a:cs typeface="Calibri"/>
                <a:sym typeface="Calibri"/>
              </a:rPr>
              <a:t> </a:t>
            </a:r>
            <a:r>
              <a:rPr lang="fi-FI" sz="1350" dirty="0" err="1">
                <a:solidFill>
                  <a:schemeClr val="bg1"/>
                </a:solidFill>
                <a:latin typeface="+mj-lt"/>
                <a:ea typeface="Calibri"/>
                <a:cs typeface="Calibri"/>
                <a:sym typeface="Calibri"/>
              </a:rPr>
              <a:t>rarely</a:t>
            </a:r>
            <a:r>
              <a:rPr lang="fi-FI" sz="1350" dirty="0">
                <a:solidFill>
                  <a:schemeClr val="bg1"/>
                </a:solidFill>
                <a:latin typeface="+mj-lt"/>
                <a:ea typeface="Calibri"/>
                <a:cs typeface="Calibri"/>
                <a:sym typeface="Calibri"/>
              </a:rPr>
              <a:t> </a:t>
            </a:r>
            <a:r>
              <a:rPr lang="fi-FI" sz="1350" dirty="0" err="1">
                <a:solidFill>
                  <a:schemeClr val="bg1"/>
                </a:solidFill>
                <a:latin typeface="+mj-lt"/>
                <a:ea typeface="Calibri"/>
                <a:cs typeface="Calibri"/>
                <a:sym typeface="Calibri"/>
              </a:rPr>
              <a:t>reach</a:t>
            </a:r>
            <a:r>
              <a:rPr lang="fi-FI" sz="1350" dirty="0">
                <a:solidFill>
                  <a:schemeClr val="bg1"/>
                </a:solidFill>
                <a:latin typeface="+mj-lt"/>
                <a:ea typeface="Calibri"/>
                <a:cs typeface="Calibri"/>
                <a:sym typeface="Calibri"/>
              </a:rPr>
              <a:t> </a:t>
            </a:r>
            <a:r>
              <a:rPr lang="fi-FI" sz="1350" dirty="0" err="1">
                <a:solidFill>
                  <a:schemeClr val="bg1"/>
                </a:solidFill>
                <a:latin typeface="+mj-lt"/>
                <a:ea typeface="Calibri"/>
                <a:cs typeface="Calibri"/>
                <a:sym typeface="Calibri"/>
              </a:rPr>
              <a:t>practical</a:t>
            </a:r>
            <a:r>
              <a:rPr lang="fi-FI" sz="1350" dirty="0">
                <a:solidFill>
                  <a:schemeClr val="bg1"/>
                </a:solidFill>
                <a:latin typeface="+mj-lt"/>
                <a:ea typeface="Calibri"/>
                <a:cs typeface="Calibri"/>
                <a:sym typeface="Calibri"/>
              </a:rPr>
              <a:t> </a:t>
            </a:r>
            <a:r>
              <a:rPr lang="fi-FI" sz="1350" dirty="0" err="1">
                <a:solidFill>
                  <a:schemeClr val="bg1"/>
                </a:solidFill>
                <a:latin typeface="+mj-lt"/>
                <a:ea typeface="Calibri"/>
                <a:cs typeface="Calibri"/>
                <a:sym typeface="Calibri"/>
              </a:rPr>
              <a:t>levels</a:t>
            </a:r>
            <a:endParaRPr lang="fi-FI" sz="1350" dirty="0">
              <a:solidFill>
                <a:schemeClr val="bg1"/>
              </a:solidFill>
              <a:latin typeface="+mj-lt"/>
              <a:ea typeface="Calibri"/>
              <a:cs typeface="Calibri"/>
              <a:sym typeface="Calibri"/>
            </a:endParaRPr>
          </a:p>
          <a:p>
            <a:pPr marL="214313" indent="-214313">
              <a:buClr>
                <a:schemeClr val="bg1"/>
              </a:buClr>
              <a:buSzPts val="1600"/>
              <a:buFont typeface="Arial"/>
              <a:buChar char="•"/>
            </a:pPr>
            <a:r>
              <a:rPr lang="fi-FI" sz="1350" dirty="0" err="1">
                <a:solidFill>
                  <a:schemeClr val="bg1"/>
                </a:solidFill>
                <a:latin typeface="+mj-lt"/>
                <a:ea typeface="Calibri"/>
                <a:cs typeface="Calibri"/>
                <a:sym typeface="Calibri"/>
              </a:rPr>
              <a:t>It’s</a:t>
            </a:r>
            <a:r>
              <a:rPr lang="fi-FI" sz="1350" dirty="0">
                <a:solidFill>
                  <a:schemeClr val="bg1"/>
                </a:solidFill>
                <a:latin typeface="+mj-lt"/>
                <a:ea typeface="Calibri"/>
                <a:cs typeface="Calibri"/>
                <a:sym typeface="Calibri"/>
              </a:rPr>
              <a:t> </a:t>
            </a:r>
            <a:r>
              <a:rPr lang="fi-FI" sz="1350" dirty="0" err="1">
                <a:solidFill>
                  <a:schemeClr val="bg1"/>
                </a:solidFill>
                <a:latin typeface="+mj-lt"/>
                <a:ea typeface="Calibri"/>
                <a:cs typeface="Calibri"/>
                <a:sym typeface="Calibri"/>
              </a:rPr>
              <a:t>not</a:t>
            </a:r>
            <a:r>
              <a:rPr lang="fi-FI" sz="1350" dirty="0">
                <a:solidFill>
                  <a:schemeClr val="bg1"/>
                </a:solidFill>
                <a:latin typeface="+mj-lt"/>
                <a:ea typeface="Calibri"/>
                <a:cs typeface="Calibri"/>
                <a:sym typeface="Calibri"/>
              </a:rPr>
              <a:t> business </a:t>
            </a:r>
            <a:r>
              <a:rPr lang="fi-FI" sz="1350" dirty="0" err="1">
                <a:solidFill>
                  <a:schemeClr val="bg1"/>
                </a:solidFill>
                <a:latin typeface="+mj-lt"/>
                <a:ea typeface="Calibri"/>
                <a:cs typeface="Calibri"/>
                <a:sym typeface="Calibri"/>
              </a:rPr>
              <a:t>driven</a:t>
            </a:r>
            <a:endParaRPr lang="fi-FI" sz="1350" dirty="0">
              <a:solidFill>
                <a:schemeClr val="bg1"/>
              </a:solidFill>
              <a:latin typeface="+mj-lt"/>
              <a:ea typeface="Calibri"/>
              <a:cs typeface="Calibri"/>
              <a:sym typeface="Calibri"/>
            </a:endParaRPr>
          </a:p>
          <a:p>
            <a:r>
              <a:rPr lang="en-GB" sz="1350" b="1" dirty="0">
                <a:solidFill>
                  <a:schemeClr val="bg1"/>
                </a:solidFill>
                <a:latin typeface="+mj-lt"/>
                <a:ea typeface="Calibri"/>
                <a:cs typeface="Calibri"/>
                <a:sym typeface="Calibri"/>
              </a:rPr>
              <a:t>Tools</a:t>
            </a:r>
            <a:endParaRPr sz="900" dirty="0">
              <a:solidFill>
                <a:schemeClr val="bg1"/>
              </a:solidFill>
              <a:latin typeface="+mj-lt"/>
            </a:endParaRPr>
          </a:p>
          <a:p>
            <a:pPr marL="214313" indent="-214313">
              <a:buClr>
                <a:schemeClr val="bg1"/>
              </a:buClr>
              <a:buSzPts val="1600"/>
              <a:buFont typeface="Arial"/>
              <a:buChar char="•"/>
            </a:pPr>
            <a:r>
              <a:rPr lang="fi-FI" sz="1350" dirty="0" err="1">
                <a:solidFill>
                  <a:schemeClr val="bg1"/>
                </a:solidFill>
                <a:latin typeface="+mj-lt"/>
                <a:ea typeface="Calibri"/>
                <a:cs typeface="Calibri"/>
                <a:sym typeface="Calibri"/>
              </a:rPr>
              <a:t>Implementing</a:t>
            </a:r>
            <a:r>
              <a:rPr lang="fi-FI" sz="1350" dirty="0">
                <a:solidFill>
                  <a:schemeClr val="bg1"/>
                </a:solidFill>
                <a:latin typeface="+mj-lt"/>
                <a:ea typeface="Calibri"/>
                <a:cs typeface="Calibri"/>
                <a:sym typeface="Calibri"/>
              </a:rPr>
              <a:t> and </a:t>
            </a:r>
            <a:r>
              <a:rPr lang="fi-FI" sz="1350" dirty="0" err="1">
                <a:solidFill>
                  <a:schemeClr val="bg1"/>
                </a:solidFill>
                <a:latin typeface="+mj-lt"/>
                <a:ea typeface="Calibri"/>
                <a:cs typeface="Calibri"/>
                <a:sym typeface="Calibri"/>
              </a:rPr>
              <a:t>customizing</a:t>
            </a:r>
            <a:r>
              <a:rPr lang="fi-FI" sz="1350" dirty="0">
                <a:solidFill>
                  <a:schemeClr val="bg1"/>
                </a:solidFill>
                <a:latin typeface="+mj-lt"/>
                <a:ea typeface="Calibri"/>
                <a:cs typeface="Calibri"/>
                <a:sym typeface="Calibri"/>
              </a:rPr>
              <a:t> </a:t>
            </a:r>
            <a:r>
              <a:rPr lang="fi-FI" sz="1350" dirty="0" err="1">
                <a:solidFill>
                  <a:schemeClr val="bg1"/>
                </a:solidFill>
                <a:latin typeface="+mj-lt"/>
                <a:ea typeface="Calibri"/>
                <a:cs typeface="Calibri"/>
                <a:sym typeface="Calibri"/>
              </a:rPr>
              <a:t>tools</a:t>
            </a:r>
            <a:r>
              <a:rPr lang="fi-FI" sz="1350" dirty="0">
                <a:solidFill>
                  <a:schemeClr val="bg1"/>
                </a:solidFill>
                <a:latin typeface="+mj-lt"/>
                <a:ea typeface="Calibri"/>
                <a:cs typeface="Calibri"/>
                <a:sym typeface="Calibri"/>
              </a:rPr>
              <a:t> is </a:t>
            </a:r>
            <a:r>
              <a:rPr lang="fi-FI" sz="1350" dirty="0" err="1">
                <a:solidFill>
                  <a:schemeClr val="bg1"/>
                </a:solidFill>
                <a:latin typeface="+mj-lt"/>
                <a:ea typeface="Calibri"/>
                <a:cs typeface="Calibri"/>
                <a:sym typeface="Calibri"/>
              </a:rPr>
              <a:t>difficult</a:t>
            </a:r>
            <a:r>
              <a:rPr lang="fi-FI" sz="1350" dirty="0">
                <a:solidFill>
                  <a:schemeClr val="bg1"/>
                </a:solidFill>
                <a:latin typeface="+mj-lt"/>
                <a:ea typeface="Calibri"/>
                <a:cs typeface="Calibri"/>
                <a:sym typeface="Calibri"/>
              </a:rPr>
              <a:t> and </a:t>
            </a:r>
            <a:r>
              <a:rPr lang="fi-FI" sz="1350" dirty="0" err="1">
                <a:solidFill>
                  <a:schemeClr val="bg1"/>
                </a:solidFill>
                <a:latin typeface="+mj-lt"/>
                <a:ea typeface="Calibri"/>
                <a:cs typeface="Calibri"/>
                <a:sym typeface="Calibri"/>
              </a:rPr>
              <a:t>expensive</a:t>
            </a:r>
            <a:r>
              <a:rPr lang="fi-FI" sz="1350" dirty="0">
                <a:solidFill>
                  <a:schemeClr val="bg1"/>
                </a:solidFill>
                <a:latin typeface="+mj-lt"/>
                <a:ea typeface="Calibri"/>
                <a:cs typeface="Calibri"/>
                <a:sym typeface="Calibri"/>
              </a:rPr>
              <a:t> </a:t>
            </a:r>
            <a:r>
              <a:rPr lang="fi-FI" sz="1350" dirty="0" err="1">
                <a:solidFill>
                  <a:schemeClr val="bg1"/>
                </a:solidFill>
                <a:latin typeface="+mj-lt"/>
                <a:ea typeface="Calibri"/>
                <a:cs typeface="Calibri"/>
                <a:sym typeface="Calibri"/>
              </a:rPr>
              <a:t>process</a:t>
            </a:r>
            <a:endParaRPr lang="fi-FI" sz="1350" dirty="0">
              <a:solidFill>
                <a:schemeClr val="bg1"/>
              </a:solidFill>
              <a:latin typeface="+mj-lt"/>
              <a:ea typeface="Calibri"/>
              <a:cs typeface="Calibri"/>
              <a:sym typeface="Calibri"/>
            </a:endParaRPr>
          </a:p>
          <a:p>
            <a:pPr marL="214313" indent="-214313">
              <a:buClr>
                <a:schemeClr val="bg1"/>
              </a:buClr>
              <a:buSzPts val="1600"/>
              <a:buFont typeface="Arial"/>
              <a:buChar char="•"/>
            </a:pPr>
            <a:r>
              <a:rPr lang="fi-FI" sz="1350" dirty="0">
                <a:solidFill>
                  <a:schemeClr val="bg1"/>
                </a:solidFill>
                <a:latin typeface="+mj-lt"/>
                <a:ea typeface="Calibri"/>
                <a:cs typeface="Calibri"/>
                <a:sym typeface="Calibri"/>
              </a:rPr>
              <a:t>Tools </a:t>
            </a:r>
            <a:r>
              <a:rPr lang="fi-FI" sz="1350" dirty="0" err="1">
                <a:solidFill>
                  <a:schemeClr val="bg1"/>
                </a:solidFill>
                <a:latin typeface="+mj-lt"/>
                <a:ea typeface="Calibri"/>
                <a:cs typeface="Calibri"/>
                <a:sym typeface="Calibri"/>
              </a:rPr>
              <a:t>don’t</a:t>
            </a:r>
            <a:r>
              <a:rPr lang="fi-FI" sz="1350" dirty="0">
                <a:solidFill>
                  <a:schemeClr val="bg1"/>
                </a:solidFill>
                <a:latin typeface="+mj-lt"/>
                <a:ea typeface="Calibri"/>
                <a:cs typeface="Calibri"/>
                <a:sym typeface="Calibri"/>
              </a:rPr>
              <a:t> </a:t>
            </a:r>
            <a:r>
              <a:rPr lang="fi-FI" sz="1350" dirty="0" err="1">
                <a:solidFill>
                  <a:schemeClr val="bg1"/>
                </a:solidFill>
                <a:latin typeface="+mj-lt"/>
                <a:ea typeface="Calibri"/>
                <a:cs typeface="Calibri"/>
                <a:sym typeface="Calibri"/>
              </a:rPr>
              <a:t>instruct</a:t>
            </a:r>
            <a:r>
              <a:rPr lang="fi-FI" sz="1350" dirty="0">
                <a:solidFill>
                  <a:schemeClr val="bg1"/>
                </a:solidFill>
                <a:latin typeface="+mj-lt"/>
                <a:ea typeface="Calibri"/>
                <a:cs typeface="Calibri"/>
                <a:sym typeface="Calibri"/>
              </a:rPr>
              <a:t> </a:t>
            </a:r>
            <a:r>
              <a:rPr lang="fi-FI" sz="1350" dirty="0" err="1">
                <a:solidFill>
                  <a:schemeClr val="bg1"/>
                </a:solidFill>
                <a:latin typeface="+mj-lt"/>
                <a:ea typeface="Calibri"/>
                <a:cs typeface="Calibri"/>
                <a:sym typeface="Calibri"/>
              </a:rPr>
              <a:t>how</a:t>
            </a:r>
            <a:r>
              <a:rPr lang="fi-FI" sz="1350" dirty="0">
                <a:solidFill>
                  <a:schemeClr val="bg1"/>
                </a:solidFill>
                <a:latin typeface="+mj-lt"/>
                <a:ea typeface="Calibri"/>
                <a:cs typeface="Calibri"/>
                <a:sym typeface="Calibri"/>
              </a:rPr>
              <a:t> to </a:t>
            </a:r>
            <a:r>
              <a:rPr lang="fi-FI" sz="1350" dirty="0" err="1">
                <a:solidFill>
                  <a:schemeClr val="bg1"/>
                </a:solidFill>
                <a:latin typeface="+mj-lt"/>
                <a:ea typeface="Calibri"/>
                <a:cs typeface="Calibri"/>
                <a:sym typeface="Calibri"/>
              </a:rPr>
              <a:t>use</a:t>
            </a:r>
            <a:r>
              <a:rPr lang="fi-FI" sz="1350" dirty="0">
                <a:solidFill>
                  <a:schemeClr val="bg1"/>
                </a:solidFill>
                <a:latin typeface="+mj-lt"/>
                <a:ea typeface="Calibri"/>
                <a:cs typeface="Calibri"/>
                <a:sym typeface="Calibri"/>
              </a:rPr>
              <a:t> </a:t>
            </a:r>
            <a:r>
              <a:rPr lang="fi-FI" sz="1350" dirty="0" err="1">
                <a:solidFill>
                  <a:schemeClr val="bg1"/>
                </a:solidFill>
                <a:latin typeface="+mj-lt"/>
                <a:ea typeface="Calibri"/>
                <a:cs typeface="Calibri"/>
                <a:sym typeface="Calibri"/>
              </a:rPr>
              <a:t>the</a:t>
            </a:r>
            <a:r>
              <a:rPr lang="fi-FI" sz="1350" dirty="0">
                <a:solidFill>
                  <a:schemeClr val="bg1"/>
                </a:solidFill>
                <a:latin typeface="+mj-lt"/>
                <a:ea typeface="Calibri"/>
                <a:cs typeface="Calibri"/>
                <a:sym typeface="Calibri"/>
              </a:rPr>
              <a:t> </a:t>
            </a:r>
            <a:r>
              <a:rPr lang="fi-FI" sz="1350" dirty="0" err="1">
                <a:solidFill>
                  <a:schemeClr val="bg1"/>
                </a:solidFill>
                <a:latin typeface="+mj-lt"/>
                <a:ea typeface="Calibri"/>
                <a:cs typeface="Calibri"/>
                <a:sym typeface="Calibri"/>
              </a:rPr>
              <a:t>tool</a:t>
            </a:r>
            <a:endParaRPr sz="900" dirty="0">
              <a:solidFill>
                <a:schemeClr val="bg1"/>
              </a:solidFill>
              <a:latin typeface="+mj-lt"/>
            </a:endParaRPr>
          </a:p>
          <a:p>
            <a:pPr marL="214313" indent="-214313">
              <a:buClr>
                <a:schemeClr val="bg1"/>
              </a:buClr>
              <a:buSzPts val="1600"/>
              <a:buFont typeface="Arial"/>
              <a:buChar char="•"/>
            </a:pPr>
            <a:r>
              <a:rPr lang="fi-FI" sz="1350" dirty="0">
                <a:solidFill>
                  <a:schemeClr val="bg1"/>
                </a:solidFill>
                <a:latin typeface="+mj-lt"/>
                <a:ea typeface="Calibri"/>
                <a:cs typeface="Calibri"/>
                <a:sym typeface="Calibri"/>
              </a:rPr>
              <a:t>Different practises for using tools</a:t>
            </a:r>
          </a:p>
          <a:p>
            <a:pPr marL="214313" indent="-214313">
              <a:buClr>
                <a:schemeClr val="bg1"/>
              </a:buClr>
              <a:buSzPts val="1600"/>
              <a:buFont typeface="Arial"/>
              <a:buChar char="•"/>
            </a:pPr>
            <a:r>
              <a:rPr lang="en-GB" sz="1350" dirty="0">
                <a:solidFill>
                  <a:schemeClr val="bg1"/>
                </a:solidFill>
                <a:latin typeface="+mj-lt"/>
                <a:ea typeface="Calibri"/>
                <a:cs typeface="Calibri"/>
                <a:sym typeface="Calibri"/>
              </a:rPr>
              <a:t>Making sense of the big picture is hard</a:t>
            </a:r>
            <a:endParaRPr sz="900" dirty="0">
              <a:solidFill>
                <a:schemeClr val="bg1"/>
              </a:solidFill>
              <a:latin typeface="+mj-lt"/>
            </a:endParaRPr>
          </a:p>
          <a:p>
            <a:r>
              <a:rPr lang="en-GB" sz="1350" b="1" dirty="0">
                <a:solidFill>
                  <a:schemeClr val="bg1"/>
                </a:solidFill>
                <a:latin typeface="+mj-lt"/>
                <a:ea typeface="Calibri"/>
                <a:cs typeface="Calibri"/>
                <a:sym typeface="Calibri"/>
              </a:rPr>
              <a:t>Change</a:t>
            </a:r>
            <a:endParaRPr sz="900" dirty="0">
              <a:solidFill>
                <a:schemeClr val="bg1"/>
              </a:solidFill>
              <a:latin typeface="+mj-lt"/>
            </a:endParaRPr>
          </a:p>
          <a:p>
            <a:pPr marL="214313" indent="-214313">
              <a:buClr>
                <a:schemeClr val="bg1"/>
              </a:buClr>
              <a:buSzPts val="1600"/>
              <a:buFont typeface="Arial"/>
              <a:buChar char="•"/>
            </a:pPr>
            <a:r>
              <a:rPr lang="fi-FI" sz="1350" dirty="0" err="1">
                <a:solidFill>
                  <a:schemeClr val="bg1"/>
                </a:solidFill>
                <a:latin typeface="+mj-lt"/>
                <a:ea typeface="Calibri"/>
                <a:cs typeface="Calibri"/>
                <a:sym typeface="Calibri"/>
              </a:rPr>
              <a:t>Not</a:t>
            </a:r>
            <a:r>
              <a:rPr lang="fi-FI" sz="1350" dirty="0">
                <a:solidFill>
                  <a:schemeClr val="bg1"/>
                </a:solidFill>
                <a:latin typeface="+mj-lt"/>
                <a:ea typeface="Calibri"/>
                <a:cs typeface="Calibri"/>
                <a:sym typeface="Calibri"/>
              </a:rPr>
              <a:t> </a:t>
            </a:r>
            <a:r>
              <a:rPr lang="fi-FI" sz="1350" dirty="0" err="1">
                <a:solidFill>
                  <a:schemeClr val="bg1"/>
                </a:solidFill>
                <a:latin typeface="+mj-lt"/>
                <a:ea typeface="Calibri"/>
                <a:cs typeface="Calibri"/>
                <a:sym typeface="Calibri"/>
              </a:rPr>
              <a:t>enough</a:t>
            </a:r>
            <a:r>
              <a:rPr lang="fi-FI" sz="1350" dirty="0">
                <a:solidFill>
                  <a:schemeClr val="bg1"/>
                </a:solidFill>
                <a:latin typeface="+mj-lt"/>
                <a:ea typeface="Calibri"/>
                <a:cs typeface="Calibri"/>
                <a:sym typeface="Calibri"/>
              </a:rPr>
              <a:t> </a:t>
            </a:r>
            <a:r>
              <a:rPr lang="fi-FI" sz="1350" dirty="0" err="1">
                <a:solidFill>
                  <a:schemeClr val="bg1"/>
                </a:solidFill>
                <a:latin typeface="+mj-lt"/>
                <a:ea typeface="Calibri"/>
                <a:cs typeface="Calibri"/>
                <a:sym typeface="Calibri"/>
              </a:rPr>
              <a:t>change</a:t>
            </a:r>
            <a:r>
              <a:rPr lang="fi-FI" sz="1350" dirty="0">
                <a:solidFill>
                  <a:schemeClr val="bg1"/>
                </a:solidFill>
                <a:latin typeface="+mj-lt"/>
                <a:ea typeface="Calibri"/>
                <a:cs typeface="Calibri"/>
                <a:sym typeface="Calibri"/>
              </a:rPr>
              <a:t> </a:t>
            </a:r>
            <a:r>
              <a:rPr lang="fi-FI" sz="1350" dirty="0" err="1">
                <a:solidFill>
                  <a:schemeClr val="bg1"/>
                </a:solidFill>
                <a:latin typeface="+mj-lt"/>
                <a:ea typeface="Calibri"/>
                <a:cs typeface="Calibri"/>
                <a:sym typeface="Calibri"/>
              </a:rPr>
              <a:t>leadership</a:t>
            </a:r>
            <a:r>
              <a:rPr lang="fi-FI" sz="1350" dirty="0">
                <a:solidFill>
                  <a:schemeClr val="bg1"/>
                </a:solidFill>
                <a:latin typeface="+mj-lt"/>
                <a:ea typeface="Calibri"/>
                <a:cs typeface="Calibri"/>
                <a:sym typeface="Calibri"/>
              </a:rPr>
              <a:t> and </a:t>
            </a:r>
            <a:r>
              <a:rPr lang="fi-FI" sz="1350" dirty="0" err="1">
                <a:solidFill>
                  <a:schemeClr val="bg1"/>
                </a:solidFill>
                <a:latin typeface="+mj-lt"/>
                <a:ea typeface="Calibri"/>
                <a:cs typeface="Calibri"/>
                <a:sym typeface="Calibri"/>
              </a:rPr>
              <a:t>rarely</a:t>
            </a:r>
            <a:r>
              <a:rPr lang="fi-FI" sz="1350" dirty="0">
                <a:solidFill>
                  <a:schemeClr val="bg1"/>
                </a:solidFill>
                <a:latin typeface="+mj-lt"/>
                <a:ea typeface="Calibri"/>
                <a:cs typeface="Calibri"/>
                <a:sym typeface="Calibri"/>
              </a:rPr>
              <a:t> </a:t>
            </a:r>
            <a:r>
              <a:rPr lang="fi-FI" sz="1350" dirty="0" err="1">
                <a:solidFill>
                  <a:schemeClr val="bg1"/>
                </a:solidFill>
                <a:latin typeface="+mj-lt"/>
                <a:ea typeface="Calibri"/>
                <a:cs typeface="Calibri"/>
                <a:sym typeface="Calibri"/>
              </a:rPr>
              <a:t>lacking</a:t>
            </a:r>
            <a:endParaRPr lang="fi-FI" sz="1350" dirty="0">
              <a:solidFill>
                <a:schemeClr val="bg1"/>
              </a:solidFill>
              <a:latin typeface="+mj-lt"/>
              <a:ea typeface="Calibri"/>
              <a:cs typeface="Calibri"/>
              <a:sym typeface="Calibri"/>
            </a:endParaRPr>
          </a:p>
          <a:p>
            <a:pPr marL="214313" indent="-214313">
              <a:buClr>
                <a:schemeClr val="bg1"/>
              </a:buClr>
              <a:buSzPts val="1600"/>
              <a:buFont typeface="Arial"/>
              <a:buChar char="•"/>
            </a:pPr>
            <a:r>
              <a:rPr lang="fi-FI" sz="1350" dirty="0" err="1">
                <a:solidFill>
                  <a:schemeClr val="bg1"/>
                </a:solidFill>
                <a:latin typeface="+mj-lt"/>
                <a:ea typeface="Calibri"/>
                <a:cs typeface="Calibri"/>
                <a:sym typeface="Calibri"/>
              </a:rPr>
              <a:t>Cources</a:t>
            </a:r>
            <a:r>
              <a:rPr lang="fi-FI" sz="1350" dirty="0">
                <a:solidFill>
                  <a:schemeClr val="bg1"/>
                </a:solidFill>
                <a:latin typeface="+mj-lt"/>
                <a:ea typeface="Calibri"/>
                <a:cs typeface="Calibri"/>
                <a:sym typeface="Calibri"/>
              </a:rPr>
              <a:t>, </a:t>
            </a:r>
            <a:r>
              <a:rPr lang="fi-FI" sz="1350" dirty="0" err="1">
                <a:solidFill>
                  <a:schemeClr val="bg1"/>
                </a:solidFill>
                <a:latin typeface="+mj-lt"/>
                <a:ea typeface="Calibri"/>
                <a:cs typeface="Calibri"/>
                <a:sym typeface="Calibri"/>
              </a:rPr>
              <a:t>coaching</a:t>
            </a:r>
            <a:r>
              <a:rPr lang="fi-FI" sz="1350" dirty="0">
                <a:solidFill>
                  <a:schemeClr val="bg1"/>
                </a:solidFill>
                <a:latin typeface="+mj-lt"/>
                <a:ea typeface="Calibri"/>
                <a:cs typeface="Calibri"/>
                <a:sym typeface="Calibri"/>
              </a:rPr>
              <a:t> and </a:t>
            </a:r>
            <a:r>
              <a:rPr lang="fi-FI" sz="1350" dirty="0" err="1">
                <a:solidFill>
                  <a:schemeClr val="bg1"/>
                </a:solidFill>
                <a:latin typeface="+mj-lt"/>
                <a:ea typeface="Calibri"/>
                <a:cs typeface="Calibri"/>
                <a:sym typeface="Calibri"/>
              </a:rPr>
              <a:t>trainings</a:t>
            </a:r>
            <a:r>
              <a:rPr lang="fi-FI" sz="1350" dirty="0">
                <a:solidFill>
                  <a:schemeClr val="bg1"/>
                </a:solidFill>
                <a:latin typeface="+mj-lt"/>
                <a:ea typeface="Calibri"/>
                <a:cs typeface="Calibri"/>
                <a:sym typeface="Calibri"/>
              </a:rPr>
              <a:t> </a:t>
            </a:r>
            <a:r>
              <a:rPr lang="fi-FI" sz="1350" dirty="0" err="1">
                <a:solidFill>
                  <a:schemeClr val="bg1"/>
                </a:solidFill>
                <a:latin typeface="+mj-lt"/>
                <a:ea typeface="Calibri"/>
                <a:cs typeface="Calibri"/>
                <a:sym typeface="Calibri"/>
              </a:rPr>
              <a:t>are</a:t>
            </a:r>
            <a:r>
              <a:rPr lang="fi-FI" sz="1350" dirty="0">
                <a:solidFill>
                  <a:schemeClr val="bg1"/>
                </a:solidFill>
                <a:latin typeface="+mj-lt"/>
                <a:ea typeface="Calibri"/>
                <a:cs typeface="Calibri"/>
                <a:sym typeface="Calibri"/>
              </a:rPr>
              <a:t> </a:t>
            </a:r>
            <a:r>
              <a:rPr lang="fi-FI" sz="1350" dirty="0" err="1">
                <a:solidFill>
                  <a:schemeClr val="bg1"/>
                </a:solidFill>
                <a:latin typeface="+mj-lt"/>
                <a:ea typeface="Calibri"/>
                <a:cs typeface="Calibri"/>
                <a:sym typeface="Calibri"/>
              </a:rPr>
              <a:t>expensive</a:t>
            </a:r>
            <a:endParaRPr lang="fi-FI" sz="1350" dirty="0">
              <a:solidFill>
                <a:schemeClr val="bg1"/>
              </a:solidFill>
              <a:latin typeface="+mj-lt"/>
              <a:ea typeface="Calibri"/>
              <a:cs typeface="Calibri"/>
              <a:sym typeface="Calibri"/>
            </a:endParaRPr>
          </a:p>
          <a:p>
            <a:pPr marL="214313" indent="-214313">
              <a:buClr>
                <a:schemeClr val="bg1"/>
              </a:buClr>
              <a:buSzPts val="1600"/>
              <a:buFont typeface="Arial"/>
              <a:buChar char="•"/>
            </a:pPr>
            <a:r>
              <a:rPr lang="fi-FI" sz="1350" dirty="0">
                <a:solidFill>
                  <a:schemeClr val="bg1"/>
                </a:solidFill>
                <a:latin typeface="+mj-lt"/>
                <a:ea typeface="Calibri"/>
                <a:cs typeface="Calibri"/>
                <a:sym typeface="Calibri"/>
              </a:rPr>
              <a:t>Not realistic view on what’s situation around organization and where to invest.</a:t>
            </a:r>
          </a:p>
        </p:txBody>
      </p:sp>
    </p:spTree>
    <p:extLst>
      <p:ext uri="{BB962C8B-B14F-4D97-AF65-F5344CB8AC3E}">
        <p14:creationId xmlns:p14="http://schemas.microsoft.com/office/powerpoint/2010/main" val="10756796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D460EB4-CC72-4385-9F3D-BBE6795D69A3}"/>
              </a:ext>
            </a:extLst>
          </p:cNvPr>
          <p:cNvSpPr txBox="1"/>
          <p:nvPr/>
        </p:nvSpPr>
        <p:spPr>
          <a:xfrm>
            <a:off x="470019" y="667382"/>
            <a:ext cx="8203963" cy="3831818"/>
          </a:xfrm>
          <a:prstGeom prst="rect">
            <a:avLst/>
          </a:prstGeom>
          <a:noFill/>
        </p:spPr>
        <p:txBody>
          <a:bodyPr wrap="square" rtlCol="0">
            <a:spAutoFit/>
          </a:bodyPr>
          <a:lstStyle/>
          <a:p>
            <a:r>
              <a:rPr lang="fi-FI" sz="2700" b="1" dirty="0">
                <a:solidFill>
                  <a:srgbClr val="FF0000"/>
                </a:solidFill>
              </a:rPr>
              <a:t>ALL AGILE AS A SERVICE IS MOVING FROM MANUAL TRANSFORAMATION TO DIGITAL AND INDUSTRIAL WAY OF LEADING CHANGE</a:t>
            </a:r>
          </a:p>
          <a:p>
            <a:endParaRPr lang="fi-FI" sz="2700" b="1" dirty="0">
              <a:solidFill>
                <a:srgbClr val="FF0000"/>
              </a:solidFill>
            </a:endParaRPr>
          </a:p>
          <a:p>
            <a:r>
              <a:rPr lang="fi-FI" sz="2700" b="1" dirty="0">
                <a:solidFill>
                  <a:srgbClr val="FF0000"/>
                </a:solidFill>
              </a:rPr>
              <a:t>LEADING CHANGE WILL COSTS 10% OF TRADITIONAL WAY OF DOING THINGS</a:t>
            </a:r>
          </a:p>
          <a:p>
            <a:endParaRPr lang="fi-FI" sz="2700" b="1" dirty="0">
              <a:solidFill>
                <a:srgbClr val="FF0000"/>
              </a:solidFill>
            </a:endParaRPr>
          </a:p>
          <a:p>
            <a:r>
              <a:rPr lang="fi-FI" sz="2700" b="1" dirty="0">
                <a:solidFill>
                  <a:srgbClr val="FF0000"/>
                </a:solidFill>
              </a:rPr>
              <a:t>TIME TO SUSTAINABLY IMPLEMENT CHANGE WILL DRAMATICALLY DECREASE.</a:t>
            </a:r>
          </a:p>
        </p:txBody>
      </p:sp>
    </p:spTree>
    <p:extLst>
      <p:ext uri="{BB962C8B-B14F-4D97-AF65-F5344CB8AC3E}">
        <p14:creationId xmlns:p14="http://schemas.microsoft.com/office/powerpoint/2010/main" val="2374395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Kuva 9">
            <a:extLst>
              <a:ext uri="{FF2B5EF4-FFF2-40B4-BE49-F238E27FC236}">
                <a16:creationId xmlns:a16="http://schemas.microsoft.com/office/drawing/2014/main" id="{A56750CD-4504-4C46-92DC-99D92FFA3DCF}"/>
              </a:ext>
            </a:extLst>
          </p:cNvPr>
          <p:cNvPicPr>
            <a:picLocks noChangeAspect="1"/>
          </p:cNvPicPr>
          <p:nvPr/>
        </p:nvPicPr>
        <p:blipFill>
          <a:blip r:embed="rId2"/>
          <a:stretch>
            <a:fillRect/>
          </a:stretch>
        </p:blipFill>
        <p:spPr>
          <a:xfrm>
            <a:off x="27894" y="643544"/>
            <a:ext cx="2554952" cy="2434834"/>
          </a:xfrm>
          <a:prstGeom prst="rect">
            <a:avLst/>
          </a:prstGeom>
        </p:spPr>
      </p:pic>
      <p:pic>
        <p:nvPicPr>
          <p:cNvPr id="8" name="Kuva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5671" y="643544"/>
            <a:ext cx="4416182" cy="3830430"/>
          </a:xfrm>
          <a:prstGeom prst="rect">
            <a:avLst/>
          </a:prstGeom>
        </p:spPr>
      </p:pic>
      <p:sp>
        <p:nvSpPr>
          <p:cNvPr id="2" name="Dian numeron paikkamerkki 1"/>
          <p:cNvSpPr>
            <a:spLocks noGrp="1"/>
          </p:cNvSpPr>
          <p:nvPr>
            <p:ph type="sldNum" sz="quarter" idx="12"/>
          </p:nvPr>
        </p:nvSpPr>
        <p:spPr/>
        <p:txBody>
          <a:bodyPr/>
          <a:lstStyle/>
          <a:p>
            <a:fld id="{C12A61D8-3E62-D74B-9144-BC7070BCE14C}" type="slidenum">
              <a:rPr lang="fi-FI" smtClean="0"/>
              <a:t>3</a:t>
            </a:fld>
            <a:endParaRPr lang="fi-FI"/>
          </a:p>
        </p:txBody>
      </p:sp>
      <p:sp>
        <p:nvSpPr>
          <p:cNvPr id="5" name="Otsikko 4"/>
          <p:cNvSpPr>
            <a:spLocks noGrp="1"/>
          </p:cNvSpPr>
          <p:nvPr>
            <p:ph type="title"/>
          </p:nvPr>
        </p:nvSpPr>
        <p:spPr>
          <a:xfrm>
            <a:off x="457199" y="147038"/>
            <a:ext cx="9314330" cy="359262"/>
          </a:xfrm>
        </p:spPr>
        <p:txBody>
          <a:bodyPr/>
          <a:lstStyle/>
          <a:p>
            <a:r>
              <a:rPr lang="fi-FI" sz="2400" dirty="0"/>
              <a:t>Made in Finland. One of </a:t>
            </a:r>
            <a:r>
              <a:rPr lang="fi-FI" sz="2400" dirty="0" err="1"/>
              <a:t>the</a:t>
            </a:r>
            <a:r>
              <a:rPr lang="fi-FI" sz="2400" dirty="0"/>
              <a:t> </a:t>
            </a:r>
            <a:r>
              <a:rPr lang="fi-FI" sz="2400" dirty="0" err="1"/>
              <a:t>Most</a:t>
            </a:r>
            <a:r>
              <a:rPr lang="fi-FI" sz="2400" dirty="0"/>
              <a:t> </a:t>
            </a:r>
            <a:r>
              <a:rPr lang="fi-FI" sz="2400" dirty="0" err="1"/>
              <a:t>Innovative</a:t>
            </a:r>
            <a:r>
              <a:rPr lang="fi-FI" sz="2400" dirty="0"/>
              <a:t> </a:t>
            </a:r>
            <a:r>
              <a:rPr lang="fi-FI" sz="2400" dirty="0" err="1"/>
              <a:t>Countries</a:t>
            </a:r>
            <a:r>
              <a:rPr lang="fi-FI" sz="2400" dirty="0"/>
              <a:t>.</a:t>
            </a:r>
          </a:p>
        </p:txBody>
      </p:sp>
      <p:sp>
        <p:nvSpPr>
          <p:cNvPr id="3" name="Päivämäärän paikkamerkki 2"/>
          <p:cNvSpPr>
            <a:spLocks noGrp="1"/>
          </p:cNvSpPr>
          <p:nvPr>
            <p:ph type="dt" sz="half" idx="10"/>
          </p:nvPr>
        </p:nvSpPr>
        <p:spPr/>
        <p:txBody>
          <a:bodyPr/>
          <a:lstStyle/>
          <a:p>
            <a:r>
              <a:rPr lang="fi-FI"/>
              <a:t>02 09 2016</a:t>
            </a:r>
            <a:endParaRPr lang="fi-FI" dirty="0"/>
          </a:p>
        </p:txBody>
      </p:sp>
      <p:sp>
        <p:nvSpPr>
          <p:cNvPr id="4" name="Alatunnisteen paikkamerkki 3"/>
          <p:cNvSpPr>
            <a:spLocks noGrp="1"/>
          </p:cNvSpPr>
          <p:nvPr>
            <p:ph type="ftr" sz="quarter" idx="11"/>
          </p:nvPr>
        </p:nvSpPr>
        <p:spPr/>
        <p:txBody>
          <a:bodyPr/>
          <a:lstStyle/>
          <a:p>
            <a:r>
              <a:rPr lang="fi-FI" dirty="0"/>
              <a:t>© 2016 Ketosoftware</a:t>
            </a:r>
          </a:p>
        </p:txBody>
      </p:sp>
      <p:pic>
        <p:nvPicPr>
          <p:cNvPr id="9" name="Kuva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8685" y="935835"/>
            <a:ext cx="4290804" cy="2477306"/>
          </a:xfrm>
          <a:prstGeom prst="rect">
            <a:avLst/>
          </a:prstGeom>
        </p:spPr>
      </p:pic>
      <p:pic>
        <p:nvPicPr>
          <p:cNvPr id="7" name="Kuva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141" y="3168850"/>
            <a:ext cx="8686801" cy="1765927"/>
          </a:xfrm>
          <a:prstGeom prst="rect">
            <a:avLst/>
          </a:prstGeom>
        </p:spPr>
      </p:pic>
    </p:spTree>
    <p:extLst>
      <p:ext uri="{BB962C8B-B14F-4D97-AF65-F5344CB8AC3E}">
        <p14:creationId xmlns:p14="http://schemas.microsoft.com/office/powerpoint/2010/main" val="42631835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10"/>
          <p:cNvSpPr txBox="1">
            <a:spLocks noGrp="1"/>
          </p:cNvSpPr>
          <p:nvPr>
            <p:ph type="title"/>
          </p:nvPr>
        </p:nvSpPr>
        <p:spPr>
          <a:xfrm>
            <a:off x="628650" y="273844"/>
            <a:ext cx="7886700" cy="994172"/>
          </a:xfrm>
          <a:prstGeom prst="rect">
            <a:avLst/>
          </a:prstGeom>
          <a:noFill/>
          <a:ln>
            <a:noFill/>
          </a:ln>
        </p:spPr>
        <p:txBody>
          <a:bodyPr spcFirstLastPara="1" vert="horz" wrap="square" lIns="68569" tIns="34275" rIns="68569" bIns="34275" rtlCol="0" anchor="ctr" anchorCtr="0">
            <a:normAutofit/>
          </a:bodyPr>
          <a:lstStyle/>
          <a:p>
            <a:pPr algn="l">
              <a:lnSpc>
                <a:spcPct val="90000"/>
              </a:lnSpc>
              <a:spcBef>
                <a:spcPts val="0"/>
              </a:spcBef>
              <a:buClr>
                <a:schemeClr val="dk1"/>
              </a:buClr>
              <a:buSzPts val="4400"/>
            </a:pPr>
            <a:r>
              <a:rPr lang="fi-FI" b="1" dirty="0">
                <a:solidFill>
                  <a:schemeClr val="tx1">
                    <a:lumMod val="75000"/>
                    <a:lumOff val="25000"/>
                  </a:schemeClr>
                </a:solidFill>
                <a:latin typeface="Arial Black" panose="020B0A04020102020204" pitchFamily="34" charset="0"/>
              </a:rPr>
              <a:t>CUSTOMER JOURNEY</a:t>
            </a:r>
            <a:endParaRPr dirty="0">
              <a:solidFill>
                <a:schemeClr val="tx1">
                  <a:lumMod val="75000"/>
                  <a:lumOff val="25000"/>
                </a:schemeClr>
              </a:solidFill>
              <a:latin typeface="Arial Black" panose="020B0A04020102020204" pitchFamily="34" charset="0"/>
            </a:endParaRPr>
          </a:p>
        </p:txBody>
      </p:sp>
      <p:pic>
        <p:nvPicPr>
          <p:cNvPr id="5" name="Picture 4" descr="A close up of a logo&#10;&#10;Description automatically generated">
            <a:extLst>
              <a:ext uri="{FF2B5EF4-FFF2-40B4-BE49-F238E27FC236}">
                <a16:creationId xmlns:a16="http://schemas.microsoft.com/office/drawing/2014/main" id="{7F62C35C-2E66-46A4-A060-C0A2C16970D3}"/>
              </a:ext>
            </a:extLst>
          </p:cNvPr>
          <p:cNvPicPr>
            <a:picLocks noChangeAspect="1"/>
          </p:cNvPicPr>
          <p:nvPr/>
        </p:nvPicPr>
        <p:blipFill>
          <a:blip r:embed="rId3"/>
          <a:stretch>
            <a:fillRect/>
          </a:stretch>
        </p:blipFill>
        <p:spPr>
          <a:xfrm>
            <a:off x="5483296" y="1872170"/>
            <a:ext cx="774247" cy="774247"/>
          </a:xfrm>
          <a:prstGeom prst="rect">
            <a:avLst/>
          </a:prstGeom>
        </p:spPr>
      </p:pic>
      <p:pic>
        <p:nvPicPr>
          <p:cNvPr id="7" name="Picture 6" descr="A close up of a logo&#10;&#10;Description automatically generated">
            <a:extLst>
              <a:ext uri="{FF2B5EF4-FFF2-40B4-BE49-F238E27FC236}">
                <a16:creationId xmlns:a16="http://schemas.microsoft.com/office/drawing/2014/main" id="{95A1E73E-3015-41B6-8618-B44033D4B1A9}"/>
              </a:ext>
            </a:extLst>
          </p:cNvPr>
          <p:cNvPicPr>
            <a:picLocks noChangeAspect="1"/>
          </p:cNvPicPr>
          <p:nvPr/>
        </p:nvPicPr>
        <p:blipFill>
          <a:blip r:embed="rId4"/>
          <a:stretch>
            <a:fillRect/>
          </a:stretch>
        </p:blipFill>
        <p:spPr>
          <a:xfrm>
            <a:off x="399554" y="2016417"/>
            <a:ext cx="824693" cy="824693"/>
          </a:xfrm>
          <a:prstGeom prst="rect">
            <a:avLst/>
          </a:prstGeom>
        </p:spPr>
      </p:pic>
      <p:sp>
        <p:nvSpPr>
          <p:cNvPr id="10" name="TextBox 9">
            <a:extLst>
              <a:ext uri="{FF2B5EF4-FFF2-40B4-BE49-F238E27FC236}">
                <a16:creationId xmlns:a16="http://schemas.microsoft.com/office/drawing/2014/main" id="{E5203951-522E-4822-AEB4-184B391DF42F}"/>
              </a:ext>
            </a:extLst>
          </p:cNvPr>
          <p:cNvSpPr txBox="1"/>
          <p:nvPr/>
        </p:nvSpPr>
        <p:spPr>
          <a:xfrm>
            <a:off x="128088" y="2825439"/>
            <a:ext cx="1259548" cy="1338828"/>
          </a:xfrm>
          <a:prstGeom prst="rect">
            <a:avLst/>
          </a:prstGeom>
          <a:noFill/>
        </p:spPr>
        <p:txBody>
          <a:bodyPr wrap="square" rtlCol="0">
            <a:spAutoFit/>
          </a:bodyPr>
          <a:lstStyle/>
          <a:p>
            <a:r>
              <a:rPr lang="fi-FI" sz="1350" b="1" dirty="0" err="1"/>
              <a:t>Customer</a:t>
            </a:r>
            <a:r>
              <a:rPr lang="fi-FI" sz="1350" b="1" dirty="0"/>
              <a:t> </a:t>
            </a:r>
            <a:r>
              <a:rPr lang="fi-FI" sz="1350" b="1" dirty="0" err="1"/>
              <a:t>goes</a:t>
            </a:r>
            <a:r>
              <a:rPr lang="fi-FI" sz="1350" b="1" dirty="0"/>
              <a:t> on-</a:t>
            </a:r>
            <a:r>
              <a:rPr lang="fi-FI" sz="1350" b="1" dirty="0" err="1"/>
              <a:t>line</a:t>
            </a:r>
            <a:r>
              <a:rPr lang="fi-FI" sz="1350" b="1" dirty="0"/>
              <a:t> and </a:t>
            </a:r>
            <a:r>
              <a:rPr lang="fi-FI" sz="1350" b="1" dirty="0" err="1"/>
              <a:t>starts</a:t>
            </a:r>
            <a:r>
              <a:rPr lang="fi-FI" sz="1350" b="1" dirty="0"/>
              <a:t> </a:t>
            </a:r>
            <a:r>
              <a:rPr lang="fi-FI" sz="1350" b="1" dirty="0" err="1"/>
              <a:t>implementation</a:t>
            </a:r>
            <a:r>
              <a:rPr lang="fi-FI" sz="1350" b="1" dirty="0"/>
              <a:t> of </a:t>
            </a:r>
            <a:r>
              <a:rPr lang="fi-FI" sz="1350" b="1" dirty="0" err="1"/>
              <a:t>All</a:t>
            </a:r>
            <a:r>
              <a:rPr lang="fi-FI" sz="1350" b="1" dirty="0"/>
              <a:t> Agile as a Service</a:t>
            </a:r>
          </a:p>
        </p:txBody>
      </p:sp>
      <p:pic>
        <p:nvPicPr>
          <p:cNvPr id="12" name="Picture 11" descr="A close up of a logo&#10;&#10;Description automatically generated">
            <a:extLst>
              <a:ext uri="{FF2B5EF4-FFF2-40B4-BE49-F238E27FC236}">
                <a16:creationId xmlns:a16="http://schemas.microsoft.com/office/drawing/2014/main" id="{75E54C38-50AA-476B-851E-458E1E21F52E}"/>
              </a:ext>
            </a:extLst>
          </p:cNvPr>
          <p:cNvPicPr>
            <a:picLocks noChangeAspect="1"/>
          </p:cNvPicPr>
          <p:nvPr/>
        </p:nvPicPr>
        <p:blipFill>
          <a:blip r:embed="rId5"/>
          <a:stretch>
            <a:fillRect/>
          </a:stretch>
        </p:blipFill>
        <p:spPr>
          <a:xfrm>
            <a:off x="3065185" y="1604070"/>
            <a:ext cx="824693" cy="824693"/>
          </a:xfrm>
          <a:prstGeom prst="rect">
            <a:avLst/>
          </a:prstGeom>
        </p:spPr>
      </p:pic>
      <p:pic>
        <p:nvPicPr>
          <p:cNvPr id="15" name="Picture 14" descr="A close up of a logo&#10;&#10;Description automatically generated">
            <a:extLst>
              <a:ext uri="{FF2B5EF4-FFF2-40B4-BE49-F238E27FC236}">
                <a16:creationId xmlns:a16="http://schemas.microsoft.com/office/drawing/2014/main" id="{9C499187-653F-4D27-8CD2-065CEA575C32}"/>
              </a:ext>
            </a:extLst>
          </p:cNvPr>
          <p:cNvPicPr>
            <a:picLocks noChangeAspect="1"/>
          </p:cNvPicPr>
          <p:nvPr/>
        </p:nvPicPr>
        <p:blipFill>
          <a:blip r:embed="rId6"/>
          <a:stretch>
            <a:fillRect/>
          </a:stretch>
        </p:blipFill>
        <p:spPr>
          <a:xfrm>
            <a:off x="1592784" y="2524288"/>
            <a:ext cx="774247" cy="774247"/>
          </a:xfrm>
          <a:prstGeom prst="rect">
            <a:avLst/>
          </a:prstGeom>
        </p:spPr>
      </p:pic>
      <p:sp>
        <p:nvSpPr>
          <p:cNvPr id="18" name="TextBox 17">
            <a:extLst>
              <a:ext uri="{FF2B5EF4-FFF2-40B4-BE49-F238E27FC236}">
                <a16:creationId xmlns:a16="http://schemas.microsoft.com/office/drawing/2014/main" id="{C6945606-64BE-4733-ACDC-94B8E400D808}"/>
              </a:ext>
            </a:extLst>
          </p:cNvPr>
          <p:cNvSpPr txBox="1"/>
          <p:nvPr/>
        </p:nvSpPr>
        <p:spPr>
          <a:xfrm>
            <a:off x="1351304" y="3463077"/>
            <a:ext cx="1445315" cy="1546577"/>
          </a:xfrm>
          <a:prstGeom prst="rect">
            <a:avLst/>
          </a:prstGeom>
          <a:noFill/>
        </p:spPr>
        <p:txBody>
          <a:bodyPr wrap="square" rtlCol="0">
            <a:spAutoFit/>
          </a:bodyPr>
          <a:lstStyle/>
          <a:p>
            <a:r>
              <a:rPr lang="fi-FI" sz="1350" b="1" dirty="0" err="1"/>
              <a:t>All</a:t>
            </a:r>
            <a:r>
              <a:rPr lang="fi-FI" sz="1350" b="1" dirty="0"/>
              <a:t> Agile </a:t>
            </a:r>
            <a:r>
              <a:rPr lang="fi-FI" sz="1350" b="1" dirty="0" err="1"/>
              <a:t>will</a:t>
            </a:r>
            <a:r>
              <a:rPr lang="fi-FI" sz="1350" b="1" dirty="0"/>
              <a:t> </a:t>
            </a:r>
            <a:r>
              <a:rPr lang="fi-FI" sz="1350" b="1" dirty="0" err="1"/>
              <a:t>ask</a:t>
            </a:r>
            <a:r>
              <a:rPr lang="fi-FI" sz="1350" b="1" dirty="0"/>
              <a:t> </a:t>
            </a:r>
            <a:r>
              <a:rPr lang="fi-FI" sz="1350" b="1" dirty="0" err="1"/>
              <a:t>series</a:t>
            </a:r>
            <a:r>
              <a:rPr lang="fi-FI" sz="1350" b="1" dirty="0"/>
              <a:t> of </a:t>
            </a:r>
            <a:r>
              <a:rPr lang="fi-FI" sz="1350" b="1" dirty="0" err="1"/>
              <a:t>questions</a:t>
            </a:r>
            <a:r>
              <a:rPr lang="fi-FI" sz="1350" b="1" dirty="0"/>
              <a:t> to set business </a:t>
            </a:r>
            <a:r>
              <a:rPr lang="fi-FI" sz="1350" b="1" dirty="0" err="1"/>
              <a:t>goals</a:t>
            </a:r>
            <a:r>
              <a:rPr lang="fi-FI" sz="1350" b="1" dirty="0"/>
              <a:t> and to </a:t>
            </a:r>
            <a:r>
              <a:rPr lang="fi-FI" sz="1350" b="1" dirty="0" err="1"/>
              <a:t>establish</a:t>
            </a:r>
            <a:r>
              <a:rPr lang="fi-FI" sz="1350" b="1" dirty="0"/>
              <a:t> </a:t>
            </a:r>
            <a:r>
              <a:rPr lang="fi-FI" sz="1350" b="1" dirty="0" err="1"/>
              <a:t>the</a:t>
            </a:r>
            <a:r>
              <a:rPr lang="fi-FI" sz="1350" b="1" dirty="0"/>
              <a:t> data </a:t>
            </a:r>
            <a:r>
              <a:rPr lang="fi-FI" sz="1350" b="1" dirty="0" err="1"/>
              <a:t>with</a:t>
            </a:r>
            <a:r>
              <a:rPr lang="fi-FI" sz="1350" b="1" dirty="0"/>
              <a:t> </a:t>
            </a:r>
            <a:r>
              <a:rPr lang="fi-FI" sz="1350" b="1" dirty="0" err="1"/>
              <a:t>the</a:t>
            </a:r>
            <a:r>
              <a:rPr lang="fi-FI" sz="1350" b="1" dirty="0"/>
              <a:t> </a:t>
            </a:r>
            <a:r>
              <a:rPr lang="fi-FI" sz="1350" b="1" dirty="0" err="1"/>
              <a:t>user</a:t>
            </a:r>
            <a:endParaRPr lang="fi-FI" sz="1350" b="1" dirty="0"/>
          </a:p>
        </p:txBody>
      </p:sp>
      <p:sp>
        <p:nvSpPr>
          <p:cNvPr id="19" name="TextBox 18">
            <a:extLst>
              <a:ext uri="{FF2B5EF4-FFF2-40B4-BE49-F238E27FC236}">
                <a16:creationId xmlns:a16="http://schemas.microsoft.com/office/drawing/2014/main" id="{00123403-CC26-476F-BB85-09464E14F5E2}"/>
              </a:ext>
            </a:extLst>
          </p:cNvPr>
          <p:cNvSpPr txBox="1"/>
          <p:nvPr/>
        </p:nvSpPr>
        <p:spPr>
          <a:xfrm>
            <a:off x="5369601" y="2697438"/>
            <a:ext cx="1264769" cy="1131079"/>
          </a:xfrm>
          <a:prstGeom prst="rect">
            <a:avLst/>
          </a:prstGeom>
          <a:noFill/>
        </p:spPr>
        <p:txBody>
          <a:bodyPr wrap="square" rtlCol="0">
            <a:spAutoFit/>
          </a:bodyPr>
          <a:lstStyle/>
          <a:p>
            <a:r>
              <a:rPr lang="fi-FI" sz="1350" b="1" dirty="0" err="1"/>
              <a:t>Over</a:t>
            </a:r>
            <a:r>
              <a:rPr lang="fi-FI" sz="1350" b="1" dirty="0"/>
              <a:t> </a:t>
            </a:r>
            <a:r>
              <a:rPr lang="fi-FI" sz="1350" b="1" dirty="0" err="1"/>
              <a:t>the</a:t>
            </a:r>
            <a:r>
              <a:rPr lang="fi-FI" sz="1350" b="1" dirty="0"/>
              <a:t> </a:t>
            </a:r>
            <a:r>
              <a:rPr lang="fi-FI" sz="1350" b="1" dirty="0" err="1"/>
              <a:t>time</a:t>
            </a:r>
            <a:r>
              <a:rPr lang="fi-FI" sz="1350" b="1" dirty="0"/>
              <a:t> </a:t>
            </a:r>
            <a:r>
              <a:rPr lang="fi-FI" sz="1350" b="1" dirty="0" err="1"/>
              <a:t>people</a:t>
            </a:r>
            <a:r>
              <a:rPr lang="fi-FI" sz="1350" b="1" dirty="0"/>
              <a:t> </a:t>
            </a:r>
            <a:r>
              <a:rPr lang="fi-FI" sz="1350" b="1" dirty="0" err="1"/>
              <a:t>get</a:t>
            </a:r>
            <a:r>
              <a:rPr lang="fi-FI" sz="1350" b="1" dirty="0"/>
              <a:t> </a:t>
            </a:r>
            <a:r>
              <a:rPr lang="fi-FI" sz="1350" b="1" dirty="0" err="1"/>
              <a:t>more</a:t>
            </a:r>
            <a:r>
              <a:rPr lang="fi-FI" sz="1350" b="1" dirty="0"/>
              <a:t> </a:t>
            </a:r>
            <a:r>
              <a:rPr lang="fi-FI" sz="1350" b="1" dirty="0" err="1"/>
              <a:t>skilled</a:t>
            </a:r>
            <a:r>
              <a:rPr lang="fi-FI" sz="1350" b="1" dirty="0"/>
              <a:t> in </a:t>
            </a:r>
            <a:r>
              <a:rPr lang="fi-FI" sz="1350" b="1" dirty="0" err="1"/>
              <a:t>new</a:t>
            </a:r>
            <a:r>
              <a:rPr lang="fi-FI" sz="1350" b="1" dirty="0"/>
              <a:t> </a:t>
            </a:r>
            <a:r>
              <a:rPr lang="fi-FI" sz="1350" b="1" dirty="0" err="1"/>
              <a:t>ways</a:t>
            </a:r>
            <a:r>
              <a:rPr lang="fi-FI" sz="1350" b="1" dirty="0"/>
              <a:t> of </a:t>
            </a:r>
            <a:r>
              <a:rPr lang="fi-FI" sz="1350" b="1" dirty="0" err="1"/>
              <a:t>working</a:t>
            </a:r>
            <a:endParaRPr lang="fi-FI" sz="1350" b="1" dirty="0"/>
          </a:p>
        </p:txBody>
      </p:sp>
      <p:sp>
        <p:nvSpPr>
          <p:cNvPr id="20" name="TextBox 19">
            <a:extLst>
              <a:ext uri="{FF2B5EF4-FFF2-40B4-BE49-F238E27FC236}">
                <a16:creationId xmlns:a16="http://schemas.microsoft.com/office/drawing/2014/main" id="{79A00EF6-967C-4B4E-A1AD-7C26879C2504}"/>
              </a:ext>
            </a:extLst>
          </p:cNvPr>
          <p:cNvSpPr txBox="1"/>
          <p:nvPr/>
        </p:nvSpPr>
        <p:spPr>
          <a:xfrm>
            <a:off x="2724581" y="2454494"/>
            <a:ext cx="1355253" cy="1754326"/>
          </a:xfrm>
          <a:prstGeom prst="rect">
            <a:avLst/>
          </a:prstGeom>
          <a:noFill/>
        </p:spPr>
        <p:txBody>
          <a:bodyPr wrap="square" rtlCol="0">
            <a:spAutoFit/>
          </a:bodyPr>
          <a:lstStyle/>
          <a:p>
            <a:r>
              <a:rPr lang="fi-FI" sz="1350" b="1" dirty="0" err="1"/>
              <a:t>Tool</a:t>
            </a:r>
            <a:r>
              <a:rPr lang="fi-FI" sz="1350" b="1" dirty="0"/>
              <a:t> </a:t>
            </a:r>
            <a:r>
              <a:rPr lang="fi-FI" sz="1350" b="1" dirty="0" err="1"/>
              <a:t>instructs</a:t>
            </a:r>
            <a:r>
              <a:rPr lang="fi-FI" sz="1350" b="1" dirty="0"/>
              <a:t>, </a:t>
            </a:r>
            <a:r>
              <a:rPr lang="fi-FI" sz="1350" b="1" dirty="0" err="1"/>
              <a:t>teaches</a:t>
            </a:r>
            <a:r>
              <a:rPr lang="fi-FI" sz="1350" b="1" dirty="0"/>
              <a:t> and </a:t>
            </a:r>
            <a:r>
              <a:rPr lang="fi-FI" sz="1350" b="1" dirty="0" err="1"/>
              <a:t>helps</a:t>
            </a:r>
            <a:r>
              <a:rPr lang="fi-FI" sz="1350" b="1" dirty="0"/>
              <a:t> </a:t>
            </a:r>
            <a:r>
              <a:rPr lang="fi-FI" sz="1350" b="1" dirty="0" err="1"/>
              <a:t>people</a:t>
            </a:r>
            <a:r>
              <a:rPr lang="fi-FI" sz="1350" b="1" dirty="0"/>
              <a:t> </a:t>
            </a:r>
            <a:r>
              <a:rPr lang="fi-FI" sz="1350" b="1" dirty="0" err="1"/>
              <a:t>working</a:t>
            </a:r>
            <a:r>
              <a:rPr lang="fi-FI" sz="1350" b="1" dirty="0"/>
              <a:t> </a:t>
            </a:r>
            <a:r>
              <a:rPr lang="fi-FI" sz="1350" b="1" dirty="0" err="1"/>
              <a:t>with</a:t>
            </a:r>
            <a:r>
              <a:rPr lang="fi-FI" sz="1350" b="1" dirty="0"/>
              <a:t> </a:t>
            </a:r>
            <a:r>
              <a:rPr lang="fi-FI" sz="1350" b="1" dirty="0" err="1"/>
              <a:t>complex</a:t>
            </a:r>
            <a:r>
              <a:rPr lang="fi-FI" sz="1350" b="1" dirty="0"/>
              <a:t> </a:t>
            </a:r>
            <a:r>
              <a:rPr lang="fi-FI" sz="1350" b="1" dirty="0" err="1"/>
              <a:t>topics</a:t>
            </a:r>
            <a:r>
              <a:rPr lang="fi-FI" sz="1350" b="1" dirty="0"/>
              <a:t> </a:t>
            </a:r>
            <a:r>
              <a:rPr lang="fi-FI" sz="1350" b="1" dirty="0" err="1"/>
              <a:t>making</a:t>
            </a:r>
            <a:r>
              <a:rPr lang="fi-FI" sz="1350" b="1" dirty="0"/>
              <a:t> </a:t>
            </a:r>
            <a:r>
              <a:rPr lang="fi-FI" sz="1350" b="1" dirty="0" err="1"/>
              <a:t>work</a:t>
            </a:r>
            <a:r>
              <a:rPr lang="fi-FI" sz="1350" b="1" dirty="0"/>
              <a:t> </a:t>
            </a:r>
            <a:r>
              <a:rPr lang="fi-FI" sz="1350" b="1" dirty="0" err="1"/>
              <a:t>relevant</a:t>
            </a:r>
            <a:r>
              <a:rPr lang="fi-FI" sz="1350" b="1" dirty="0"/>
              <a:t> and </a:t>
            </a:r>
            <a:r>
              <a:rPr lang="fi-FI" sz="1350" b="1" dirty="0" err="1"/>
              <a:t>bite-sized</a:t>
            </a:r>
            <a:endParaRPr lang="fi-FI" sz="1350" b="1" dirty="0"/>
          </a:p>
        </p:txBody>
      </p:sp>
      <p:pic>
        <p:nvPicPr>
          <p:cNvPr id="17" name="Picture 16" descr="A close up of a logo&#10;&#10;Description automatically generated">
            <a:extLst>
              <a:ext uri="{FF2B5EF4-FFF2-40B4-BE49-F238E27FC236}">
                <a16:creationId xmlns:a16="http://schemas.microsoft.com/office/drawing/2014/main" id="{98398808-8281-42B0-AF93-7AD7A7D0B609}"/>
              </a:ext>
            </a:extLst>
          </p:cNvPr>
          <p:cNvPicPr>
            <a:picLocks noChangeAspect="1"/>
          </p:cNvPicPr>
          <p:nvPr/>
        </p:nvPicPr>
        <p:blipFill>
          <a:blip r:embed="rId7"/>
          <a:stretch>
            <a:fillRect/>
          </a:stretch>
        </p:blipFill>
        <p:spPr>
          <a:xfrm>
            <a:off x="4412364" y="2505220"/>
            <a:ext cx="774247" cy="774247"/>
          </a:xfrm>
          <a:prstGeom prst="rect">
            <a:avLst/>
          </a:prstGeom>
        </p:spPr>
      </p:pic>
      <p:sp>
        <p:nvSpPr>
          <p:cNvPr id="23" name="TextBox 22">
            <a:extLst>
              <a:ext uri="{FF2B5EF4-FFF2-40B4-BE49-F238E27FC236}">
                <a16:creationId xmlns:a16="http://schemas.microsoft.com/office/drawing/2014/main" id="{539DE6FB-D2A8-4AD3-B3CE-6D073205CE90}"/>
              </a:ext>
            </a:extLst>
          </p:cNvPr>
          <p:cNvSpPr txBox="1"/>
          <p:nvPr/>
        </p:nvSpPr>
        <p:spPr>
          <a:xfrm>
            <a:off x="4131912" y="3226864"/>
            <a:ext cx="1390279" cy="1962076"/>
          </a:xfrm>
          <a:prstGeom prst="rect">
            <a:avLst/>
          </a:prstGeom>
          <a:noFill/>
        </p:spPr>
        <p:txBody>
          <a:bodyPr wrap="square" rtlCol="0">
            <a:spAutoFit/>
          </a:bodyPr>
          <a:lstStyle/>
          <a:p>
            <a:r>
              <a:rPr lang="fi-FI" sz="1350" b="1" dirty="0" err="1"/>
              <a:t>Tool</a:t>
            </a:r>
            <a:r>
              <a:rPr lang="fi-FI" sz="1350" b="1" dirty="0"/>
              <a:t> </a:t>
            </a:r>
            <a:r>
              <a:rPr lang="fi-FI" sz="1350" b="1" dirty="0" err="1"/>
              <a:t>facilitates</a:t>
            </a:r>
            <a:r>
              <a:rPr lang="fi-FI" sz="1350" b="1" dirty="0"/>
              <a:t> </a:t>
            </a:r>
            <a:r>
              <a:rPr lang="fi-FI" sz="1350" b="1" dirty="0" err="1"/>
              <a:t>processes</a:t>
            </a:r>
            <a:r>
              <a:rPr lang="fi-FI" sz="1350" b="1" dirty="0"/>
              <a:t> in </a:t>
            </a:r>
            <a:r>
              <a:rPr lang="fi-FI" sz="1350" b="1" dirty="0" err="1"/>
              <a:t>multiple</a:t>
            </a:r>
            <a:r>
              <a:rPr lang="fi-FI" sz="1350" b="1" dirty="0"/>
              <a:t> </a:t>
            </a:r>
            <a:r>
              <a:rPr lang="fi-FI" sz="1350" b="1" dirty="0" err="1"/>
              <a:t>levels</a:t>
            </a:r>
            <a:r>
              <a:rPr lang="fi-FI" sz="1350" b="1" dirty="0"/>
              <a:t> of </a:t>
            </a:r>
            <a:r>
              <a:rPr lang="fi-FI" sz="1350" b="1" dirty="0" err="1"/>
              <a:t>organization</a:t>
            </a:r>
            <a:r>
              <a:rPr lang="fi-FI" sz="1350" b="1" dirty="0"/>
              <a:t> </a:t>
            </a:r>
            <a:r>
              <a:rPr lang="fi-FI" sz="1350" b="1" dirty="0" err="1"/>
              <a:t>based</a:t>
            </a:r>
            <a:r>
              <a:rPr lang="fi-FI" sz="1350" b="1" dirty="0"/>
              <a:t> on </a:t>
            </a:r>
            <a:r>
              <a:rPr lang="fi-FI" sz="1350" b="1" dirty="0" err="1"/>
              <a:t>best</a:t>
            </a:r>
            <a:r>
              <a:rPr lang="fi-FI" sz="1350" b="1" dirty="0"/>
              <a:t> </a:t>
            </a:r>
            <a:r>
              <a:rPr lang="fi-FI" sz="1350" b="1" dirty="0" err="1"/>
              <a:t>practices</a:t>
            </a:r>
            <a:r>
              <a:rPr lang="fi-FI" sz="1350" b="1" dirty="0"/>
              <a:t> i.e. </a:t>
            </a:r>
            <a:r>
              <a:rPr lang="fi-FI" sz="1350" b="1" dirty="0" err="1"/>
              <a:t>how</a:t>
            </a:r>
            <a:r>
              <a:rPr lang="fi-FI" sz="1350" b="1" dirty="0"/>
              <a:t> to </a:t>
            </a:r>
            <a:r>
              <a:rPr lang="fi-FI" sz="1350" b="1" dirty="0" err="1"/>
              <a:t>run</a:t>
            </a:r>
            <a:r>
              <a:rPr lang="fi-FI" sz="1350" b="1" dirty="0"/>
              <a:t> </a:t>
            </a:r>
            <a:r>
              <a:rPr lang="fi-FI" sz="1350" b="1" dirty="0" err="1"/>
              <a:t>development</a:t>
            </a:r>
            <a:r>
              <a:rPr lang="fi-FI" sz="1350" b="1" dirty="0"/>
              <a:t> portfolio</a:t>
            </a:r>
          </a:p>
        </p:txBody>
      </p:sp>
      <p:pic>
        <p:nvPicPr>
          <p:cNvPr id="22" name="Picture 21" descr="A close up of a logo&#10;&#10;Description automatically generated">
            <a:extLst>
              <a:ext uri="{FF2B5EF4-FFF2-40B4-BE49-F238E27FC236}">
                <a16:creationId xmlns:a16="http://schemas.microsoft.com/office/drawing/2014/main" id="{B97D7274-A2CD-4F80-8B31-0D4F31293C6C}"/>
              </a:ext>
            </a:extLst>
          </p:cNvPr>
          <p:cNvPicPr>
            <a:picLocks noChangeAspect="1"/>
          </p:cNvPicPr>
          <p:nvPr/>
        </p:nvPicPr>
        <p:blipFill>
          <a:blip r:embed="rId8"/>
          <a:stretch>
            <a:fillRect/>
          </a:stretch>
        </p:blipFill>
        <p:spPr>
          <a:xfrm>
            <a:off x="7887940" y="1580035"/>
            <a:ext cx="733279" cy="733279"/>
          </a:xfrm>
          <a:prstGeom prst="rect">
            <a:avLst/>
          </a:prstGeom>
        </p:spPr>
      </p:pic>
      <p:pic>
        <p:nvPicPr>
          <p:cNvPr id="25" name="Picture 24" descr="A close up of a device&#10;&#10;Description automatically generated">
            <a:extLst>
              <a:ext uri="{FF2B5EF4-FFF2-40B4-BE49-F238E27FC236}">
                <a16:creationId xmlns:a16="http://schemas.microsoft.com/office/drawing/2014/main" id="{F31E572C-C321-43E2-9706-49E8F9A5A215}"/>
              </a:ext>
            </a:extLst>
          </p:cNvPr>
          <p:cNvPicPr>
            <a:picLocks noChangeAspect="1"/>
          </p:cNvPicPr>
          <p:nvPr/>
        </p:nvPicPr>
        <p:blipFill>
          <a:blip r:embed="rId9"/>
          <a:stretch>
            <a:fillRect/>
          </a:stretch>
        </p:blipFill>
        <p:spPr>
          <a:xfrm>
            <a:off x="6590073" y="2568258"/>
            <a:ext cx="860627" cy="860627"/>
          </a:xfrm>
          <a:prstGeom prst="rect">
            <a:avLst/>
          </a:prstGeom>
        </p:spPr>
      </p:pic>
      <p:sp>
        <p:nvSpPr>
          <p:cNvPr id="28" name="TextBox 27">
            <a:extLst>
              <a:ext uri="{FF2B5EF4-FFF2-40B4-BE49-F238E27FC236}">
                <a16:creationId xmlns:a16="http://schemas.microsoft.com/office/drawing/2014/main" id="{CEF35BA0-AD19-42FC-85BD-77C1D3ED0BB6}"/>
              </a:ext>
            </a:extLst>
          </p:cNvPr>
          <p:cNvSpPr txBox="1"/>
          <p:nvPr/>
        </p:nvSpPr>
        <p:spPr>
          <a:xfrm>
            <a:off x="6301527" y="3495932"/>
            <a:ext cx="1619212" cy="1546577"/>
          </a:xfrm>
          <a:prstGeom prst="rect">
            <a:avLst/>
          </a:prstGeom>
          <a:noFill/>
        </p:spPr>
        <p:txBody>
          <a:bodyPr wrap="square" rtlCol="0">
            <a:spAutoFit/>
          </a:bodyPr>
          <a:lstStyle/>
          <a:p>
            <a:r>
              <a:rPr lang="fi-FI" sz="1350" b="1" dirty="0" err="1"/>
              <a:t>All</a:t>
            </a:r>
            <a:r>
              <a:rPr lang="fi-FI" sz="1350" b="1" dirty="0"/>
              <a:t> Agile </a:t>
            </a:r>
            <a:r>
              <a:rPr lang="fi-FI" sz="1350" b="1" dirty="0" err="1"/>
              <a:t>will</a:t>
            </a:r>
            <a:r>
              <a:rPr lang="fi-FI" sz="1350" b="1" dirty="0"/>
              <a:t> </a:t>
            </a:r>
            <a:r>
              <a:rPr lang="fi-FI" sz="1350" b="1" dirty="0" err="1"/>
              <a:t>suggest</a:t>
            </a:r>
            <a:r>
              <a:rPr lang="fi-FI" sz="1350" b="1" dirty="0"/>
              <a:t> </a:t>
            </a:r>
            <a:r>
              <a:rPr lang="fi-FI" sz="1350" b="1" dirty="0" err="1"/>
              <a:t>topics</a:t>
            </a:r>
            <a:r>
              <a:rPr lang="fi-FI" sz="1350" b="1" dirty="0"/>
              <a:t> for </a:t>
            </a:r>
            <a:r>
              <a:rPr lang="fi-FI" sz="1350" b="1" dirty="0" err="1"/>
              <a:t>you</a:t>
            </a:r>
            <a:r>
              <a:rPr lang="fi-FI" sz="1350" b="1" dirty="0"/>
              <a:t> </a:t>
            </a:r>
            <a:r>
              <a:rPr lang="fi-FI" sz="1350" b="1" dirty="0" err="1"/>
              <a:t>that</a:t>
            </a:r>
            <a:r>
              <a:rPr lang="fi-FI" sz="1350" b="1" dirty="0"/>
              <a:t> </a:t>
            </a:r>
            <a:r>
              <a:rPr lang="fi-FI" sz="1350" b="1" dirty="0" err="1"/>
              <a:t>you</a:t>
            </a:r>
            <a:r>
              <a:rPr lang="fi-FI" sz="1350" b="1" dirty="0"/>
              <a:t> </a:t>
            </a:r>
            <a:r>
              <a:rPr lang="fi-FI" sz="1350" b="1" dirty="0" err="1"/>
              <a:t>might</a:t>
            </a:r>
            <a:r>
              <a:rPr lang="fi-FI" sz="1350" b="1" dirty="0"/>
              <a:t> </a:t>
            </a:r>
            <a:r>
              <a:rPr lang="fi-FI" sz="1350" b="1" dirty="0" err="1"/>
              <a:t>need</a:t>
            </a:r>
            <a:r>
              <a:rPr lang="fi-FI" sz="1350" b="1" dirty="0"/>
              <a:t> </a:t>
            </a:r>
            <a:r>
              <a:rPr lang="fi-FI" sz="1350" b="1" dirty="0" err="1"/>
              <a:t>more</a:t>
            </a:r>
            <a:r>
              <a:rPr lang="fi-FI" sz="1350" b="1" dirty="0"/>
              <a:t> </a:t>
            </a:r>
            <a:r>
              <a:rPr lang="fi-FI" sz="1350" b="1" dirty="0" err="1"/>
              <a:t>practice</a:t>
            </a:r>
            <a:r>
              <a:rPr lang="fi-FI" sz="1350" b="1" dirty="0"/>
              <a:t> on and </a:t>
            </a:r>
            <a:r>
              <a:rPr lang="fi-FI" sz="1350" b="1" dirty="0" err="1"/>
              <a:t>insights</a:t>
            </a:r>
            <a:r>
              <a:rPr lang="fi-FI" sz="1350" b="1" dirty="0"/>
              <a:t> on </a:t>
            </a:r>
            <a:r>
              <a:rPr lang="fi-FI" sz="1350" b="1" dirty="0" err="1"/>
              <a:t>what</a:t>
            </a:r>
            <a:r>
              <a:rPr lang="fi-FI" sz="1350" b="1" dirty="0"/>
              <a:t> </a:t>
            </a:r>
            <a:r>
              <a:rPr lang="fi-FI" sz="1350" b="1" dirty="0" err="1"/>
              <a:t>things</a:t>
            </a:r>
            <a:r>
              <a:rPr lang="fi-FI" sz="1350" b="1" dirty="0"/>
              <a:t> </a:t>
            </a:r>
            <a:r>
              <a:rPr lang="fi-FI" sz="1350" b="1" dirty="0" err="1"/>
              <a:t>are</a:t>
            </a:r>
            <a:r>
              <a:rPr lang="fi-FI" sz="1350" b="1" dirty="0"/>
              <a:t> </a:t>
            </a:r>
            <a:r>
              <a:rPr lang="fi-FI" sz="1350" b="1" dirty="0" err="1"/>
              <a:t>going</a:t>
            </a:r>
            <a:r>
              <a:rPr lang="fi-FI" sz="1350" b="1" dirty="0"/>
              <a:t> </a:t>
            </a:r>
            <a:r>
              <a:rPr lang="fi-FI" sz="1350" b="1" dirty="0" err="1"/>
              <a:t>well</a:t>
            </a:r>
            <a:endParaRPr lang="fi-FI" sz="1350" b="1" dirty="0"/>
          </a:p>
        </p:txBody>
      </p:sp>
      <p:sp>
        <p:nvSpPr>
          <p:cNvPr id="29" name="TextBox 28">
            <a:extLst>
              <a:ext uri="{FF2B5EF4-FFF2-40B4-BE49-F238E27FC236}">
                <a16:creationId xmlns:a16="http://schemas.microsoft.com/office/drawing/2014/main" id="{B39880A6-7554-43FC-9F2A-D9A5E95E721B}"/>
              </a:ext>
            </a:extLst>
          </p:cNvPr>
          <p:cNvSpPr txBox="1"/>
          <p:nvPr/>
        </p:nvSpPr>
        <p:spPr>
          <a:xfrm>
            <a:off x="7579674" y="2342323"/>
            <a:ext cx="1475868" cy="1546577"/>
          </a:xfrm>
          <a:prstGeom prst="rect">
            <a:avLst/>
          </a:prstGeom>
          <a:noFill/>
        </p:spPr>
        <p:txBody>
          <a:bodyPr wrap="square" rtlCol="0">
            <a:spAutoFit/>
          </a:bodyPr>
          <a:lstStyle/>
          <a:p>
            <a:r>
              <a:rPr lang="fi-FI" sz="1350" b="1" dirty="0"/>
              <a:t>Through </a:t>
            </a:r>
            <a:r>
              <a:rPr lang="fi-FI" sz="1350" b="1" dirty="0" err="1"/>
              <a:t>guided</a:t>
            </a:r>
            <a:r>
              <a:rPr lang="fi-FI" sz="1350" b="1" dirty="0"/>
              <a:t> </a:t>
            </a:r>
            <a:r>
              <a:rPr lang="fi-FI" sz="1350" b="1" dirty="0" err="1"/>
              <a:t>path</a:t>
            </a:r>
            <a:r>
              <a:rPr lang="fi-FI" sz="1350" b="1" dirty="0"/>
              <a:t> in </a:t>
            </a:r>
            <a:r>
              <a:rPr lang="fi-FI" sz="1350" b="1" dirty="0" err="1"/>
              <a:t>digitalization</a:t>
            </a:r>
            <a:r>
              <a:rPr lang="fi-FI" sz="1350" b="1" dirty="0"/>
              <a:t> </a:t>
            </a:r>
            <a:r>
              <a:rPr lang="fi-FI" sz="1350" b="1" dirty="0" err="1"/>
              <a:t>journey</a:t>
            </a:r>
            <a:r>
              <a:rPr lang="fi-FI" sz="1350" b="1" dirty="0"/>
              <a:t> </a:t>
            </a:r>
            <a:r>
              <a:rPr lang="fi-FI" sz="1350" b="1" dirty="0" err="1"/>
              <a:t>customer</a:t>
            </a:r>
            <a:r>
              <a:rPr lang="fi-FI" sz="1350" b="1" dirty="0"/>
              <a:t> </a:t>
            </a:r>
            <a:r>
              <a:rPr lang="fi-FI" sz="1350" b="1" dirty="0" err="1"/>
              <a:t>will</a:t>
            </a:r>
            <a:r>
              <a:rPr lang="fi-FI" sz="1350" b="1" dirty="0"/>
              <a:t> </a:t>
            </a:r>
            <a:r>
              <a:rPr lang="fi-FI" sz="1350" b="1" dirty="0" err="1"/>
              <a:t>have</a:t>
            </a:r>
            <a:r>
              <a:rPr lang="fi-FI" sz="1350" b="1" dirty="0"/>
              <a:t> </a:t>
            </a:r>
            <a:r>
              <a:rPr lang="fi-FI" sz="1350" b="1" dirty="0" err="1"/>
              <a:t>success</a:t>
            </a:r>
            <a:r>
              <a:rPr lang="fi-FI" sz="1350" b="1" dirty="0"/>
              <a:t> and data to act </a:t>
            </a:r>
            <a:r>
              <a:rPr lang="fi-FI" sz="1350" b="1" dirty="0" err="1"/>
              <a:t>accordingly</a:t>
            </a:r>
            <a:endParaRPr lang="fi-FI" sz="1350" b="1"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 name="Rectangle 1">
            <a:extLst>
              <a:ext uri="{FF2B5EF4-FFF2-40B4-BE49-F238E27FC236}">
                <a16:creationId xmlns:a16="http://schemas.microsoft.com/office/drawing/2014/main" id="{5486108D-7BFD-4AF7-A3D3-9E586E943373}"/>
              </a:ext>
            </a:extLst>
          </p:cNvPr>
          <p:cNvSpPr/>
          <p:nvPr/>
        </p:nvSpPr>
        <p:spPr>
          <a:xfrm>
            <a:off x="1111191" y="2946122"/>
            <a:ext cx="6921611" cy="85902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4950" dirty="0">
                <a:latin typeface="Arial Black" panose="020B0A04020102020204" pitchFamily="34" charset="0"/>
              </a:rPr>
              <a:t>ALL AGILE</a:t>
            </a:r>
          </a:p>
        </p:txBody>
      </p:sp>
      <p:sp>
        <p:nvSpPr>
          <p:cNvPr id="12" name="Rectangle 11">
            <a:extLst>
              <a:ext uri="{FF2B5EF4-FFF2-40B4-BE49-F238E27FC236}">
                <a16:creationId xmlns:a16="http://schemas.microsoft.com/office/drawing/2014/main" id="{5B09D2B0-09B0-407F-A0F7-E49D8816240F}"/>
              </a:ext>
            </a:extLst>
          </p:cNvPr>
          <p:cNvSpPr/>
          <p:nvPr/>
        </p:nvSpPr>
        <p:spPr>
          <a:xfrm>
            <a:off x="3482547" y="1429052"/>
            <a:ext cx="2178905" cy="859020"/>
          </a:xfrm>
          <a:prstGeom prst="rect">
            <a:avLst/>
          </a:prstGeom>
          <a:solidFill>
            <a:srgbClr val="FF4B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500" dirty="0">
                <a:latin typeface="Arial Black" panose="020B0A04020102020204" pitchFamily="34" charset="0"/>
              </a:rPr>
              <a:t>BUSINESS OUTCOME BASED DEVELOPMENT</a:t>
            </a:r>
          </a:p>
        </p:txBody>
      </p:sp>
      <p:sp>
        <p:nvSpPr>
          <p:cNvPr id="15" name="Rectangle 14">
            <a:extLst>
              <a:ext uri="{FF2B5EF4-FFF2-40B4-BE49-F238E27FC236}">
                <a16:creationId xmlns:a16="http://schemas.microsoft.com/office/drawing/2014/main" id="{D6CCBF1C-BC5D-4A80-B865-5C0426B5A9B6}"/>
              </a:ext>
            </a:extLst>
          </p:cNvPr>
          <p:cNvSpPr/>
          <p:nvPr/>
        </p:nvSpPr>
        <p:spPr>
          <a:xfrm>
            <a:off x="1111195" y="476085"/>
            <a:ext cx="2178905" cy="85902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650" dirty="0">
                <a:latin typeface="Arial Black" panose="020B0A04020102020204" pitchFamily="34" charset="0"/>
              </a:rPr>
              <a:t>LEAD CHANGE</a:t>
            </a:r>
          </a:p>
        </p:txBody>
      </p:sp>
      <p:sp>
        <p:nvSpPr>
          <p:cNvPr id="16" name="Rectangle 15">
            <a:extLst>
              <a:ext uri="{FF2B5EF4-FFF2-40B4-BE49-F238E27FC236}">
                <a16:creationId xmlns:a16="http://schemas.microsoft.com/office/drawing/2014/main" id="{AC7F0E7A-6002-4046-82FF-17C11E5B71C7}"/>
              </a:ext>
            </a:extLst>
          </p:cNvPr>
          <p:cNvSpPr/>
          <p:nvPr/>
        </p:nvSpPr>
        <p:spPr>
          <a:xfrm>
            <a:off x="3482545" y="3963116"/>
            <a:ext cx="2178905" cy="8590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100" dirty="0">
                <a:latin typeface="Arial Black" panose="020B0A04020102020204" pitchFamily="34" charset="0"/>
              </a:rPr>
              <a:t>LEAD FRAMEWORK</a:t>
            </a:r>
          </a:p>
        </p:txBody>
      </p:sp>
      <p:sp>
        <p:nvSpPr>
          <p:cNvPr id="17" name="Rectangle 16">
            <a:extLst>
              <a:ext uri="{FF2B5EF4-FFF2-40B4-BE49-F238E27FC236}">
                <a16:creationId xmlns:a16="http://schemas.microsoft.com/office/drawing/2014/main" id="{57A709DB-31A5-4268-9F27-08796C7C80A4}"/>
              </a:ext>
            </a:extLst>
          </p:cNvPr>
          <p:cNvSpPr/>
          <p:nvPr/>
        </p:nvSpPr>
        <p:spPr>
          <a:xfrm>
            <a:off x="1111193" y="3963116"/>
            <a:ext cx="2178905" cy="8590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100" dirty="0">
                <a:latin typeface="Arial Black" panose="020B0A04020102020204" pitchFamily="34" charset="0"/>
              </a:rPr>
              <a:t>KETO PLATFORM</a:t>
            </a:r>
          </a:p>
        </p:txBody>
      </p:sp>
      <p:sp>
        <p:nvSpPr>
          <p:cNvPr id="18" name="Rectangle 17">
            <a:extLst>
              <a:ext uri="{FF2B5EF4-FFF2-40B4-BE49-F238E27FC236}">
                <a16:creationId xmlns:a16="http://schemas.microsoft.com/office/drawing/2014/main" id="{10546FC9-49E3-4EB4-BB81-3B5918760D71}"/>
              </a:ext>
            </a:extLst>
          </p:cNvPr>
          <p:cNvSpPr/>
          <p:nvPr/>
        </p:nvSpPr>
        <p:spPr>
          <a:xfrm>
            <a:off x="5853899" y="3963116"/>
            <a:ext cx="2178905" cy="8590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latin typeface="Arial Black" panose="020B0A04020102020204" pitchFamily="34" charset="0"/>
              </a:rPr>
              <a:t>CLANED DIGITAL LEARNING</a:t>
            </a:r>
          </a:p>
        </p:txBody>
      </p:sp>
      <p:sp>
        <p:nvSpPr>
          <p:cNvPr id="19" name="Rectangle 18">
            <a:extLst>
              <a:ext uri="{FF2B5EF4-FFF2-40B4-BE49-F238E27FC236}">
                <a16:creationId xmlns:a16="http://schemas.microsoft.com/office/drawing/2014/main" id="{9E5C8087-88D6-4123-8B78-3F10A9007F8C}"/>
              </a:ext>
            </a:extLst>
          </p:cNvPr>
          <p:cNvSpPr/>
          <p:nvPr/>
        </p:nvSpPr>
        <p:spPr>
          <a:xfrm>
            <a:off x="3482548" y="476085"/>
            <a:ext cx="2178905" cy="85902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650" dirty="0">
                <a:latin typeface="Arial Black" panose="020B0A04020102020204" pitchFamily="34" charset="0"/>
              </a:rPr>
              <a:t>LEAD BUSINESS</a:t>
            </a:r>
          </a:p>
        </p:txBody>
      </p:sp>
      <p:sp>
        <p:nvSpPr>
          <p:cNvPr id="20" name="Rectangle 19">
            <a:extLst>
              <a:ext uri="{FF2B5EF4-FFF2-40B4-BE49-F238E27FC236}">
                <a16:creationId xmlns:a16="http://schemas.microsoft.com/office/drawing/2014/main" id="{EA9B3C09-962E-4599-BE72-4DE9666F78FB}"/>
              </a:ext>
            </a:extLst>
          </p:cNvPr>
          <p:cNvSpPr/>
          <p:nvPr/>
        </p:nvSpPr>
        <p:spPr>
          <a:xfrm>
            <a:off x="1111195" y="1429052"/>
            <a:ext cx="2178905" cy="859020"/>
          </a:xfrm>
          <a:prstGeom prst="rect">
            <a:avLst/>
          </a:prstGeom>
          <a:solidFill>
            <a:srgbClr val="FF4B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500" dirty="0">
                <a:latin typeface="Arial Black" panose="020B0A04020102020204" pitchFamily="34" charset="0"/>
              </a:rPr>
              <a:t>360 DASHBOARD OF IDEA TO BENEFITS</a:t>
            </a:r>
          </a:p>
        </p:txBody>
      </p:sp>
      <p:sp>
        <p:nvSpPr>
          <p:cNvPr id="21" name="Rectangle 20">
            <a:extLst>
              <a:ext uri="{FF2B5EF4-FFF2-40B4-BE49-F238E27FC236}">
                <a16:creationId xmlns:a16="http://schemas.microsoft.com/office/drawing/2014/main" id="{0A880C88-4AE5-421D-8B24-90B481AF9DD1}"/>
              </a:ext>
            </a:extLst>
          </p:cNvPr>
          <p:cNvSpPr/>
          <p:nvPr/>
        </p:nvSpPr>
        <p:spPr>
          <a:xfrm>
            <a:off x="5853901" y="476085"/>
            <a:ext cx="2178905" cy="85902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650" dirty="0">
                <a:latin typeface="Arial Black" panose="020B0A04020102020204" pitchFamily="34" charset="0"/>
              </a:rPr>
              <a:t>GROW COMPETENCES</a:t>
            </a:r>
          </a:p>
        </p:txBody>
      </p:sp>
      <p:sp>
        <p:nvSpPr>
          <p:cNvPr id="22" name="Rectangle 21">
            <a:extLst>
              <a:ext uri="{FF2B5EF4-FFF2-40B4-BE49-F238E27FC236}">
                <a16:creationId xmlns:a16="http://schemas.microsoft.com/office/drawing/2014/main" id="{CA64FBF8-23B4-4028-B144-7DA50BC61CD7}"/>
              </a:ext>
            </a:extLst>
          </p:cNvPr>
          <p:cNvSpPr/>
          <p:nvPr/>
        </p:nvSpPr>
        <p:spPr>
          <a:xfrm>
            <a:off x="5853899" y="1429052"/>
            <a:ext cx="2178905" cy="859020"/>
          </a:xfrm>
          <a:prstGeom prst="rect">
            <a:avLst/>
          </a:prstGeom>
          <a:solidFill>
            <a:srgbClr val="FF4B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500" dirty="0">
                <a:latin typeface="Arial Black" panose="020B0A04020102020204" pitchFamily="34" charset="0"/>
              </a:rPr>
              <a:t>INDIVIDUAL LEARNING PATHS</a:t>
            </a:r>
          </a:p>
        </p:txBody>
      </p:sp>
      <p:sp>
        <p:nvSpPr>
          <p:cNvPr id="23" name="Rectangle 22">
            <a:extLst>
              <a:ext uri="{FF2B5EF4-FFF2-40B4-BE49-F238E27FC236}">
                <a16:creationId xmlns:a16="http://schemas.microsoft.com/office/drawing/2014/main" id="{91399F85-F89D-4022-8F8A-759FE2C97F23}"/>
              </a:ext>
            </a:extLst>
          </p:cNvPr>
          <p:cNvSpPr/>
          <p:nvPr/>
        </p:nvSpPr>
        <p:spPr>
          <a:xfrm>
            <a:off x="1111191" y="2401152"/>
            <a:ext cx="6921611" cy="4327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100" dirty="0">
                <a:latin typeface="Arial Black" panose="020B0A04020102020204" pitchFamily="34" charset="0"/>
              </a:rPr>
              <a:t>AI SUPPORTED CHANGE </a:t>
            </a:r>
          </a:p>
        </p:txBody>
      </p:sp>
    </p:spTree>
    <p:extLst>
      <p:ext uri="{BB962C8B-B14F-4D97-AF65-F5344CB8AC3E}">
        <p14:creationId xmlns:p14="http://schemas.microsoft.com/office/powerpoint/2010/main" val="11257736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5"/>
          <p:cNvSpPr/>
          <p:nvPr/>
        </p:nvSpPr>
        <p:spPr>
          <a:xfrm>
            <a:off x="231086" y="190086"/>
            <a:ext cx="8724692" cy="1348493"/>
          </a:xfrm>
          <a:prstGeom prst="rect">
            <a:avLst/>
          </a:prstGeom>
          <a:solidFill>
            <a:srgbClr val="C00000"/>
          </a:solidFill>
          <a:ln w="12700" cap="flat" cmpd="sng">
            <a:noFill/>
            <a:prstDash val="solid"/>
            <a:miter lim="800000"/>
            <a:headEnd type="none" w="sm" len="sm"/>
            <a:tailEnd type="none" w="sm" len="sm"/>
          </a:ln>
        </p:spPr>
        <p:txBody>
          <a:bodyPr spcFirstLastPara="1" wrap="square" lIns="68569" tIns="34275" rIns="68569" bIns="34275" anchor="ctr" anchorCtr="0">
            <a:noAutofit/>
          </a:bodyPr>
          <a:lstStyle/>
          <a:p>
            <a:pPr algn="ctr"/>
            <a:r>
              <a:rPr lang="en-GB" b="1" dirty="0">
                <a:solidFill>
                  <a:schemeClr val="bg1"/>
                </a:solidFill>
                <a:latin typeface="Arial Black" panose="020B0A04020102020204" pitchFamily="34" charset="0"/>
                <a:ea typeface="Calibri"/>
                <a:cs typeface="Calibri"/>
                <a:sym typeface="Calibri"/>
              </a:rPr>
              <a:t>ALL AGILE AS A SERVICE</a:t>
            </a:r>
            <a:endParaRPr lang="en-GB" sz="1350" b="1" dirty="0">
              <a:solidFill>
                <a:schemeClr val="bg1"/>
              </a:solidFill>
              <a:latin typeface="Arial Black" panose="020B0A04020102020204" pitchFamily="34" charset="0"/>
              <a:ea typeface="Calibri"/>
              <a:cs typeface="Calibri"/>
              <a:sym typeface="Calibri"/>
            </a:endParaRPr>
          </a:p>
          <a:p>
            <a:pPr algn="ctr"/>
            <a:endParaRPr lang="en-GB" sz="1350" b="1" dirty="0">
              <a:solidFill>
                <a:schemeClr val="bg1"/>
              </a:solidFill>
              <a:latin typeface="+mj-lt"/>
              <a:ea typeface="Calibri"/>
              <a:cs typeface="Calibri"/>
              <a:sym typeface="Calibri"/>
            </a:endParaRPr>
          </a:p>
          <a:p>
            <a:r>
              <a:rPr lang="en-GB" sz="1350" dirty="0">
                <a:solidFill>
                  <a:schemeClr val="bg1"/>
                </a:solidFill>
                <a:latin typeface="+mj-lt"/>
                <a:ea typeface="Calibri"/>
                <a:cs typeface="Calibri"/>
                <a:sym typeface="Calibri"/>
              </a:rPr>
              <a:t>All agile as a service will offer cloud based solution for CDO key challenges. Way of working, that will help organization to go cope in fast, complex and high usability demanding world. Solution combines simple way of working, supporting and guiding tool, digital learning and partially automated leading change.</a:t>
            </a:r>
          </a:p>
        </p:txBody>
      </p:sp>
      <p:sp>
        <p:nvSpPr>
          <p:cNvPr id="198" name="Google Shape;198;p5"/>
          <p:cNvSpPr/>
          <p:nvPr/>
        </p:nvSpPr>
        <p:spPr>
          <a:xfrm>
            <a:off x="231086" y="1684682"/>
            <a:ext cx="2094672" cy="3268733"/>
          </a:xfrm>
          <a:prstGeom prst="rect">
            <a:avLst/>
          </a:prstGeom>
          <a:solidFill>
            <a:schemeClr val="tx1">
              <a:lumMod val="50000"/>
              <a:lumOff val="50000"/>
            </a:schemeClr>
          </a:solidFill>
          <a:ln w="12700" cap="flat" cmpd="sng">
            <a:noFill/>
            <a:prstDash val="solid"/>
            <a:miter lim="800000"/>
            <a:headEnd type="none" w="sm" len="sm"/>
            <a:tailEnd type="none" w="sm" len="sm"/>
          </a:ln>
        </p:spPr>
        <p:txBody>
          <a:bodyPr spcFirstLastPara="1" wrap="square" lIns="68569" tIns="34275" rIns="68569" bIns="34275" anchor="ctr" anchorCtr="0">
            <a:noAutofit/>
          </a:bodyPr>
          <a:lstStyle/>
          <a:p>
            <a:pPr algn="ctr"/>
            <a:r>
              <a:rPr lang="en-GB" sz="1500" b="1" dirty="0">
                <a:solidFill>
                  <a:schemeClr val="bg1"/>
                </a:solidFill>
                <a:latin typeface="Arial Black" panose="020B0A04020102020204" pitchFamily="34" charset="0"/>
                <a:ea typeface="Calibri"/>
                <a:cs typeface="Calibri"/>
                <a:sym typeface="Calibri"/>
              </a:rPr>
              <a:t>WAY OF WORKING</a:t>
            </a:r>
            <a:endParaRPr lang="en-GB" sz="1350" dirty="0">
              <a:solidFill>
                <a:schemeClr val="bg1"/>
              </a:solidFill>
              <a:latin typeface="Arial Black" panose="020B0A04020102020204" pitchFamily="34" charset="0"/>
            </a:endParaRPr>
          </a:p>
          <a:p>
            <a:pPr algn="ctr"/>
            <a:endParaRPr lang="en-GB" sz="1350" b="1" dirty="0">
              <a:solidFill>
                <a:schemeClr val="bg1"/>
              </a:solidFill>
              <a:latin typeface="+mj-lt"/>
              <a:ea typeface="Calibri"/>
              <a:cs typeface="Calibri"/>
              <a:sym typeface="Calibri"/>
            </a:endParaRPr>
          </a:p>
          <a:p>
            <a:r>
              <a:rPr lang="en-GB" sz="1200" dirty="0">
                <a:solidFill>
                  <a:schemeClr val="bg1"/>
                </a:solidFill>
                <a:latin typeface="+mj-lt"/>
                <a:ea typeface="Calibri"/>
                <a:cs typeface="Calibri"/>
                <a:sym typeface="Calibri"/>
              </a:rPr>
              <a:t>LEAD Framework is simple and functional operating model that is designed to drive service organizations challenges in their digitalization journeys.</a:t>
            </a:r>
          </a:p>
          <a:p>
            <a:endParaRPr lang="en-GB" sz="1200" dirty="0">
              <a:solidFill>
                <a:schemeClr val="bg1"/>
              </a:solidFill>
              <a:latin typeface="+mj-lt"/>
              <a:ea typeface="Calibri"/>
              <a:cs typeface="Calibri"/>
              <a:sym typeface="Calibri"/>
            </a:endParaRPr>
          </a:p>
          <a:p>
            <a:r>
              <a:rPr lang="en-GB" sz="1200" dirty="0">
                <a:solidFill>
                  <a:schemeClr val="bg1"/>
                </a:solidFill>
                <a:latin typeface="+mj-lt"/>
                <a:ea typeface="Calibri"/>
                <a:cs typeface="Calibri"/>
                <a:sym typeface="Calibri"/>
              </a:rPr>
              <a:t>It combines agile way of working and managing the big picture.</a:t>
            </a:r>
          </a:p>
          <a:p>
            <a:endParaRPr lang="en-GB" sz="1200" dirty="0">
              <a:solidFill>
                <a:schemeClr val="bg1"/>
              </a:solidFill>
              <a:latin typeface="+mj-lt"/>
              <a:ea typeface="Calibri"/>
              <a:cs typeface="Calibri"/>
              <a:sym typeface="Calibri"/>
            </a:endParaRPr>
          </a:p>
          <a:p>
            <a:r>
              <a:rPr lang="en-GB" sz="1200" dirty="0">
                <a:solidFill>
                  <a:schemeClr val="bg1"/>
                </a:solidFill>
                <a:latin typeface="+mj-lt"/>
                <a:ea typeface="Calibri"/>
                <a:cs typeface="Calibri"/>
                <a:sym typeface="Calibri"/>
              </a:rPr>
              <a:t>Leading with information is central part of way of working.</a:t>
            </a:r>
          </a:p>
          <a:p>
            <a:endParaRPr lang="en-GB" sz="1200" dirty="0">
              <a:solidFill>
                <a:schemeClr val="bg1"/>
              </a:solidFill>
              <a:latin typeface="+mj-lt"/>
              <a:ea typeface="Calibri"/>
              <a:cs typeface="Calibri"/>
              <a:sym typeface="Calibri"/>
            </a:endParaRPr>
          </a:p>
        </p:txBody>
      </p:sp>
      <p:sp>
        <p:nvSpPr>
          <p:cNvPr id="199" name="Google Shape;199;p5"/>
          <p:cNvSpPr/>
          <p:nvPr/>
        </p:nvSpPr>
        <p:spPr>
          <a:xfrm>
            <a:off x="2456210" y="1684682"/>
            <a:ext cx="2094672" cy="3268733"/>
          </a:xfrm>
          <a:prstGeom prst="rect">
            <a:avLst/>
          </a:prstGeom>
          <a:solidFill>
            <a:schemeClr val="tx1">
              <a:lumMod val="50000"/>
              <a:lumOff val="50000"/>
            </a:schemeClr>
          </a:solidFill>
          <a:ln w="12700" cap="flat" cmpd="sng">
            <a:noFill/>
            <a:prstDash val="solid"/>
            <a:miter lim="800000"/>
            <a:headEnd type="none" w="sm" len="sm"/>
            <a:tailEnd type="none" w="sm" len="sm"/>
          </a:ln>
        </p:spPr>
        <p:txBody>
          <a:bodyPr spcFirstLastPara="1" wrap="square" lIns="68569" tIns="34275" rIns="68569" bIns="34275" anchor="ctr" anchorCtr="0">
            <a:noAutofit/>
          </a:bodyPr>
          <a:lstStyle/>
          <a:p>
            <a:pPr algn="ctr"/>
            <a:r>
              <a:rPr lang="en-GB" sz="1500" b="1" dirty="0">
                <a:solidFill>
                  <a:schemeClr val="bg1"/>
                </a:solidFill>
                <a:latin typeface="Arial Black" panose="020B0A04020102020204" pitchFamily="34" charset="0"/>
                <a:ea typeface="Calibri"/>
                <a:cs typeface="Calibri"/>
                <a:sym typeface="Calibri"/>
              </a:rPr>
              <a:t>TOOL</a:t>
            </a:r>
            <a:r>
              <a:rPr lang="en-GB" sz="1350" b="1" dirty="0">
                <a:solidFill>
                  <a:schemeClr val="bg1"/>
                </a:solidFill>
                <a:latin typeface="+mj-lt"/>
                <a:ea typeface="Calibri"/>
                <a:cs typeface="Calibri"/>
                <a:sym typeface="Calibri"/>
              </a:rPr>
              <a:t> </a:t>
            </a:r>
            <a:endParaRPr lang="en-GB" sz="1350" dirty="0">
              <a:solidFill>
                <a:schemeClr val="bg1"/>
              </a:solidFill>
              <a:latin typeface="+mj-lt"/>
            </a:endParaRPr>
          </a:p>
          <a:p>
            <a:pPr algn="ctr"/>
            <a:endParaRPr lang="en-GB" sz="1350" b="1" dirty="0">
              <a:solidFill>
                <a:schemeClr val="bg1"/>
              </a:solidFill>
              <a:latin typeface="+mj-lt"/>
              <a:ea typeface="Calibri"/>
              <a:cs typeface="Calibri"/>
              <a:sym typeface="Calibri"/>
            </a:endParaRPr>
          </a:p>
          <a:p>
            <a:r>
              <a:rPr lang="en-GB" sz="1200" dirty="0">
                <a:solidFill>
                  <a:schemeClr val="bg1"/>
                </a:solidFill>
                <a:latin typeface="+mj-lt"/>
                <a:ea typeface="Calibri"/>
                <a:cs typeface="Calibri"/>
                <a:sym typeface="Calibri"/>
              </a:rPr>
              <a:t>Tool will have built in LEAD Framework operating model and it will have strong guidance to act accordingly.</a:t>
            </a:r>
          </a:p>
          <a:p>
            <a:endParaRPr lang="en-GB" sz="1200" dirty="0">
              <a:solidFill>
                <a:schemeClr val="bg1"/>
              </a:solidFill>
              <a:latin typeface="+mj-lt"/>
              <a:ea typeface="Calibri"/>
              <a:cs typeface="Calibri"/>
              <a:sym typeface="Calibri"/>
            </a:endParaRPr>
          </a:p>
          <a:p>
            <a:r>
              <a:rPr lang="en-GB" sz="1200" dirty="0">
                <a:solidFill>
                  <a:schemeClr val="bg1"/>
                </a:solidFill>
                <a:latin typeface="+mj-lt"/>
                <a:ea typeface="Calibri"/>
                <a:cs typeface="Calibri"/>
                <a:sym typeface="Calibri"/>
              </a:rPr>
              <a:t>Ease of use will be key success factor for leading digital change.</a:t>
            </a:r>
          </a:p>
          <a:p>
            <a:endParaRPr lang="en-GB" sz="1200" dirty="0">
              <a:solidFill>
                <a:schemeClr val="bg1"/>
              </a:solidFill>
              <a:latin typeface="+mj-lt"/>
              <a:ea typeface="Calibri"/>
              <a:cs typeface="Calibri"/>
              <a:sym typeface="Calibri"/>
            </a:endParaRPr>
          </a:p>
          <a:p>
            <a:r>
              <a:rPr lang="en-GB" sz="1200" dirty="0">
                <a:solidFill>
                  <a:schemeClr val="bg1"/>
                </a:solidFill>
                <a:latin typeface="+mj-lt"/>
                <a:ea typeface="Calibri"/>
                <a:cs typeface="Calibri"/>
                <a:sym typeface="Calibri"/>
              </a:rPr>
              <a:t>Tool implementation is not big project, but it can be taken into use in 30 minutes by instructive questions.</a:t>
            </a:r>
          </a:p>
          <a:p>
            <a:endParaRPr lang="en-GB" sz="1200" dirty="0">
              <a:solidFill>
                <a:schemeClr val="bg1"/>
              </a:solidFill>
              <a:latin typeface="+mj-lt"/>
              <a:ea typeface="Calibri"/>
              <a:cs typeface="Calibri"/>
              <a:sym typeface="Calibri"/>
            </a:endParaRPr>
          </a:p>
          <a:p>
            <a:r>
              <a:rPr lang="en-GB" sz="1200" dirty="0">
                <a:solidFill>
                  <a:schemeClr val="bg1"/>
                </a:solidFill>
                <a:latin typeface="+mj-lt"/>
                <a:ea typeface="Calibri"/>
                <a:cs typeface="Calibri"/>
                <a:sym typeface="Calibri"/>
              </a:rPr>
              <a:t> </a:t>
            </a:r>
            <a:endParaRPr lang="en-GB" sz="1350" dirty="0">
              <a:solidFill>
                <a:schemeClr val="bg1"/>
              </a:solidFill>
              <a:latin typeface="+mj-lt"/>
              <a:ea typeface="Calibri"/>
              <a:cs typeface="Calibri"/>
              <a:sym typeface="Calibri"/>
            </a:endParaRPr>
          </a:p>
        </p:txBody>
      </p:sp>
      <p:sp>
        <p:nvSpPr>
          <p:cNvPr id="200" name="Google Shape;200;p5"/>
          <p:cNvSpPr/>
          <p:nvPr/>
        </p:nvSpPr>
        <p:spPr>
          <a:xfrm>
            <a:off x="4650271" y="1684682"/>
            <a:ext cx="2094672" cy="3268733"/>
          </a:xfrm>
          <a:prstGeom prst="rect">
            <a:avLst/>
          </a:prstGeom>
          <a:solidFill>
            <a:schemeClr val="tx1">
              <a:lumMod val="50000"/>
              <a:lumOff val="50000"/>
            </a:schemeClr>
          </a:solidFill>
          <a:ln w="12700" cap="flat" cmpd="sng">
            <a:noFill/>
            <a:prstDash val="solid"/>
            <a:miter lim="800000"/>
            <a:headEnd type="none" w="sm" len="sm"/>
            <a:tailEnd type="none" w="sm" len="sm"/>
          </a:ln>
        </p:spPr>
        <p:txBody>
          <a:bodyPr spcFirstLastPara="1" wrap="square" lIns="68569" tIns="34275" rIns="68569" bIns="34275" anchor="ctr" anchorCtr="0">
            <a:noAutofit/>
          </a:bodyPr>
          <a:lstStyle/>
          <a:p>
            <a:pPr algn="ctr"/>
            <a:r>
              <a:rPr lang="en-GB" sz="1500" b="1" dirty="0">
                <a:solidFill>
                  <a:schemeClr val="bg1"/>
                </a:solidFill>
                <a:latin typeface="Arial Black" panose="020B0A04020102020204" pitchFamily="34" charset="0"/>
                <a:ea typeface="Calibri"/>
                <a:cs typeface="Calibri"/>
                <a:sym typeface="Calibri"/>
              </a:rPr>
              <a:t>LEARNING</a:t>
            </a:r>
            <a:endParaRPr sz="1350" dirty="0">
              <a:solidFill>
                <a:schemeClr val="bg1"/>
              </a:solidFill>
              <a:latin typeface="Arial Black" panose="020B0A04020102020204" pitchFamily="34" charset="0"/>
            </a:endParaRPr>
          </a:p>
          <a:p>
            <a:pPr algn="ctr"/>
            <a:endParaRPr sz="1350" b="1" dirty="0">
              <a:solidFill>
                <a:schemeClr val="bg1"/>
              </a:solidFill>
              <a:latin typeface="+mj-lt"/>
              <a:ea typeface="Calibri"/>
              <a:cs typeface="Calibri"/>
              <a:sym typeface="Calibri"/>
            </a:endParaRPr>
          </a:p>
          <a:p>
            <a:r>
              <a:rPr lang="fi-FI" sz="1200" dirty="0">
                <a:solidFill>
                  <a:schemeClr val="bg1"/>
                </a:solidFill>
                <a:latin typeface="+mj-lt"/>
                <a:ea typeface="Calibri"/>
                <a:cs typeface="Calibri"/>
                <a:sym typeface="Calibri"/>
              </a:rPr>
              <a:t>Operating </a:t>
            </a:r>
            <a:r>
              <a:rPr lang="fi-FI" sz="1200" dirty="0" err="1">
                <a:solidFill>
                  <a:schemeClr val="bg1"/>
                </a:solidFill>
                <a:latin typeface="+mj-lt"/>
                <a:ea typeface="Calibri"/>
                <a:cs typeface="Calibri"/>
                <a:sym typeface="Calibri"/>
              </a:rPr>
              <a:t>model</a:t>
            </a:r>
            <a:r>
              <a:rPr lang="fi-FI" sz="1200" dirty="0">
                <a:solidFill>
                  <a:schemeClr val="bg1"/>
                </a:solidFill>
                <a:latin typeface="+mj-lt"/>
                <a:ea typeface="Calibri"/>
                <a:cs typeface="Calibri"/>
                <a:sym typeface="Calibri"/>
              </a:rPr>
              <a:t> </a:t>
            </a:r>
            <a:r>
              <a:rPr lang="fi-FI" sz="1200" dirty="0" err="1">
                <a:solidFill>
                  <a:schemeClr val="bg1"/>
                </a:solidFill>
                <a:latin typeface="+mj-lt"/>
                <a:ea typeface="Calibri"/>
                <a:cs typeface="Calibri"/>
                <a:sym typeface="Calibri"/>
              </a:rPr>
              <a:t>will</a:t>
            </a:r>
            <a:r>
              <a:rPr lang="fi-FI" sz="1200" dirty="0">
                <a:solidFill>
                  <a:schemeClr val="bg1"/>
                </a:solidFill>
                <a:latin typeface="+mj-lt"/>
                <a:ea typeface="Calibri"/>
                <a:cs typeface="Calibri"/>
                <a:sym typeface="Calibri"/>
              </a:rPr>
              <a:t> </a:t>
            </a:r>
            <a:r>
              <a:rPr lang="fi-FI" sz="1200" dirty="0" err="1">
                <a:solidFill>
                  <a:schemeClr val="bg1"/>
                </a:solidFill>
                <a:latin typeface="+mj-lt"/>
                <a:ea typeface="Calibri"/>
                <a:cs typeface="Calibri"/>
                <a:sym typeface="Calibri"/>
              </a:rPr>
              <a:t>be</a:t>
            </a:r>
            <a:r>
              <a:rPr lang="fi-FI" sz="1200" dirty="0">
                <a:solidFill>
                  <a:schemeClr val="bg1"/>
                </a:solidFill>
                <a:latin typeface="+mj-lt"/>
                <a:ea typeface="Calibri"/>
                <a:cs typeface="Calibri"/>
                <a:sym typeface="Calibri"/>
              </a:rPr>
              <a:t> </a:t>
            </a:r>
            <a:r>
              <a:rPr lang="fi-FI" sz="1200" dirty="0" err="1">
                <a:solidFill>
                  <a:schemeClr val="bg1"/>
                </a:solidFill>
                <a:latin typeface="+mj-lt"/>
                <a:ea typeface="Calibri"/>
                <a:cs typeface="Calibri"/>
                <a:sym typeface="Calibri"/>
              </a:rPr>
              <a:t>taught</a:t>
            </a:r>
            <a:r>
              <a:rPr lang="fi-FI" sz="1200" dirty="0">
                <a:solidFill>
                  <a:schemeClr val="bg1"/>
                </a:solidFill>
                <a:latin typeface="+mj-lt"/>
                <a:ea typeface="Calibri"/>
                <a:cs typeface="Calibri"/>
                <a:sym typeface="Calibri"/>
              </a:rPr>
              <a:t> </a:t>
            </a:r>
            <a:r>
              <a:rPr lang="fi-FI" sz="1200" dirty="0" err="1">
                <a:solidFill>
                  <a:schemeClr val="bg1"/>
                </a:solidFill>
                <a:latin typeface="+mj-lt"/>
                <a:ea typeface="Calibri"/>
                <a:cs typeface="Calibri"/>
                <a:sym typeface="Calibri"/>
              </a:rPr>
              <a:t>with</a:t>
            </a:r>
            <a:r>
              <a:rPr lang="fi-FI" sz="1200" dirty="0">
                <a:solidFill>
                  <a:schemeClr val="bg1"/>
                </a:solidFill>
                <a:latin typeface="+mj-lt"/>
                <a:ea typeface="Calibri"/>
                <a:cs typeface="Calibri"/>
                <a:sym typeface="Calibri"/>
              </a:rPr>
              <a:t> in-</a:t>
            </a:r>
            <a:r>
              <a:rPr lang="fi-FI" sz="1200" dirty="0" err="1">
                <a:solidFill>
                  <a:schemeClr val="bg1"/>
                </a:solidFill>
                <a:latin typeface="+mj-lt"/>
                <a:ea typeface="Calibri"/>
                <a:cs typeface="Calibri"/>
                <a:sym typeface="Calibri"/>
              </a:rPr>
              <a:t>tool</a:t>
            </a:r>
            <a:r>
              <a:rPr lang="fi-FI" sz="1200" dirty="0">
                <a:solidFill>
                  <a:schemeClr val="bg1"/>
                </a:solidFill>
                <a:latin typeface="+mj-lt"/>
                <a:ea typeface="Calibri"/>
                <a:cs typeface="Calibri"/>
                <a:sym typeface="Calibri"/>
              </a:rPr>
              <a:t> and </a:t>
            </a:r>
            <a:r>
              <a:rPr lang="fi-FI" sz="1200" dirty="0" err="1">
                <a:solidFill>
                  <a:schemeClr val="bg1"/>
                </a:solidFill>
                <a:latin typeface="+mj-lt"/>
                <a:ea typeface="Calibri"/>
                <a:cs typeface="Calibri"/>
                <a:sym typeface="Calibri"/>
              </a:rPr>
              <a:t>packaged</a:t>
            </a:r>
            <a:r>
              <a:rPr lang="fi-FI" sz="1200" dirty="0">
                <a:solidFill>
                  <a:schemeClr val="bg1"/>
                </a:solidFill>
                <a:latin typeface="+mj-lt"/>
                <a:ea typeface="Calibri"/>
                <a:cs typeface="Calibri"/>
                <a:sym typeface="Calibri"/>
              </a:rPr>
              <a:t> </a:t>
            </a:r>
            <a:r>
              <a:rPr lang="fi-FI" sz="1200" dirty="0" err="1">
                <a:solidFill>
                  <a:schemeClr val="bg1"/>
                </a:solidFill>
                <a:latin typeface="+mj-lt"/>
                <a:ea typeface="Calibri"/>
                <a:cs typeface="Calibri"/>
                <a:sym typeface="Calibri"/>
              </a:rPr>
              <a:t>digital</a:t>
            </a:r>
            <a:r>
              <a:rPr lang="fi-FI" sz="1200" dirty="0">
                <a:solidFill>
                  <a:schemeClr val="bg1"/>
                </a:solidFill>
                <a:latin typeface="+mj-lt"/>
                <a:ea typeface="Calibri"/>
                <a:cs typeface="Calibri"/>
                <a:sym typeface="Calibri"/>
              </a:rPr>
              <a:t> </a:t>
            </a:r>
            <a:r>
              <a:rPr lang="fi-FI" sz="1200" dirty="0" err="1">
                <a:solidFill>
                  <a:schemeClr val="bg1"/>
                </a:solidFill>
                <a:latin typeface="+mj-lt"/>
                <a:ea typeface="Calibri"/>
                <a:cs typeface="Calibri"/>
                <a:sym typeface="Calibri"/>
              </a:rPr>
              <a:t>learning</a:t>
            </a:r>
            <a:r>
              <a:rPr lang="fi-FI" sz="1200" dirty="0">
                <a:solidFill>
                  <a:schemeClr val="bg1"/>
                </a:solidFill>
                <a:latin typeface="+mj-lt"/>
                <a:ea typeface="Calibri"/>
                <a:cs typeface="Calibri"/>
                <a:sym typeface="Calibri"/>
              </a:rPr>
              <a:t> </a:t>
            </a:r>
            <a:r>
              <a:rPr lang="fi-FI" sz="1200" dirty="0" err="1">
                <a:solidFill>
                  <a:schemeClr val="bg1"/>
                </a:solidFill>
                <a:latin typeface="+mj-lt"/>
                <a:ea typeface="Calibri"/>
                <a:cs typeface="Calibri"/>
                <a:sym typeface="Calibri"/>
              </a:rPr>
              <a:t>material</a:t>
            </a:r>
            <a:r>
              <a:rPr lang="fi-FI" sz="1200" dirty="0">
                <a:solidFill>
                  <a:schemeClr val="bg1"/>
                </a:solidFill>
                <a:latin typeface="+mj-lt"/>
                <a:ea typeface="Calibri"/>
                <a:cs typeface="Calibri"/>
                <a:sym typeface="Calibri"/>
              </a:rPr>
              <a:t>.</a:t>
            </a:r>
          </a:p>
          <a:p>
            <a:endParaRPr lang="fi-FI" sz="1200" dirty="0">
              <a:solidFill>
                <a:schemeClr val="bg1"/>
              </a:solidFill>
              <a:latin typeface="+mj-lt"/>
              <a:ea typeface="Calibri"/>
              <a:cs typeface="Calibri"/>
              <a:sym typeface="Calibri"/>
            </a:endParaRPr>
          </a:p>
          <a:p>
            <a:r>
              <a:rPr lang="fi-FI" sz="1200" dirty="0" err="1">
                <a:solidFill>
                  <a:schemeClr val="bg1"/>
                </a:solidFill>
                <a:latin typeface="+mj-lt"/>
                <a:ea typeface="Calibri"/>
                <a:cs typeface="Calibri"/>
                <a:sym typeface="Calibri"/>
              </a:rPr>
              <a:t>Videos</a:t>
            </a:r>
            <a:r>
              <a:rPr lang="fi-FI" sz="1200" dirty="0">
                <a:solidFill>
                  <a:schemeClr val="bg1"/>
                </a:solidFill>
                <a:latin typeface="+mj-lt"/>
                <a:ea typeface="Calibri"/>
                <a:cs typeface="Calibri"/>
                <a:sym typeface="Calibri"/>
              </a:rPr>
              <a:t> </a:t>
            </a:r>
            <a:r>
              <a:rPr lang="fi-FI" sz="1200" dirty="0" err="1">
                <a:solidFill>
                  <a:schemeClr val="bg1"/>
                </a:solidFill>
                <a:latin typeface="+mj-lt"/>
                <a:ea typeface="Calibri"/>
                <a:cs typeface="Calibri"/>
                <a:sym typeface="Calibri"/>
              </a:rPr>
              <a:t>will</a:t>
            </a:r>
            <a:r>
              <a:rPr lang="fi-FI" sz="1200" dirty="0">
                <a:solidFill>
                  <a:schemeClr val="bg1"/>
                </a:solidFill>
                <a:latin typeface="+mj-lt"/>
                <a:ea typeface="Calibri"/>
                <a:cs typeface="Calibri"/>
                <a:sym typeface="Calibri"/>
              </a:rPr>
              <a:t> </a:t>
            </a:r>
            <a:r>
              <a:rPr lang="fi-FI" sz="1200" dirty="0" err="1">
                <a:solidFill>
                  <a:schemeClr val="bg1"/>
                </a:solidFill>
                <a:latin typeface="+mj-lt"/>
                <a:ea typeface="Calibri"/>
                <a:cs typeface="Calibri"/>
                <a:sym typeface="Calibri"/>
              </a:rPr>
              <a:t>offer</a:t>
            </a:r>
            <a:r>
              <a:rPr lang="fi-FI" sz="1200" dirty="0">
                <a:solidFill>
                  <a:schemeClr val="bg1"/>
                </a:solidFill>
                <a:latin typeface="+mj-lt"/>
                <a:ea typeface="Calibri"/>
                <a:cs typeface="Calibri"/>
                <a:sym typeface="Calibri"/>
              </a:rPr>
              <a:t> </a:t>
            </a:r>
            <a:r>
              <a:rPr lang="fi-FI" sz="1200" dirty="0" err="1">
                <a:solidFill>
                  <a:schemeClr val="bg1"/>
                </a:solidFill>
                <a:latin typeface="+mj-lt"/>
                <a:ea typeface="Calibri"/>
                <a:cs typeface="Calibri"/>
                <a:sym typeface="Calibri"/>
              </a:rPr>
              <a:t>easy</a:t>
            </a:r>
            <a:r>
              <a:rPr lang="fi-FI" sz="1200" dirty="0">
                <a:solidFill>
                  <a:schemeClr val="bg1"/>
                </a:solidFill>
                <a:latin typeface="+mj-lt"/>
                <a:ea typeface="Calibri"/>
                <a:cs typeface="Calibri"/>
                <a:sym typeface="Calibri"/>
              </a:rPr>
              <a:t> and </a:t>
            </a:r>
            <a:r>
              <a:rPr lang="fi-FI" sz="1200" dirty="0" err="1">
                <a:solidFill>
                  <a:schemeClr val="bg1"/>
                </a:solidFill>
                <a:latin typeface="+mj-lt"/>
                <a:ea typeface="Calibri"/>
                <a:cs typeface="Calibri"/>
                <a:sym typeface="Calibri"/>
              </a:rPr>
              <a:t>efficient</a:t>
            </a:r>
            <a:r>
              <a:rPr lang="fi-FI" sz="1200" dirty="0">
                <a:solidFill>
                  <a:schemeClr val="bg1"/>
                </a:solidFill>
                <a:latin typeface="+mj-lt"/>
                <a:ea typeface="Calibri"/>
                <a:cs typeface="Calibri"/>
                <a:sym typeface="Calibri"/>
              </a:rPr>
              <a:t> </a:t>
            </a:r>
            <a:r>
              <a:rPr lang="fi-FI" sz="1200" dirty="0" err="1">
                <a:solidFill>
                  <a:schemeClr val="bg1"/>
                </a:solidFill>
                <a:latin typeface="+mj-lt"/>
                <a:ea typeface="Calibri"/>
                <a:cs typeface="Calibri"/>
                <a:sym typeface="Calibri"/>
              </a:rPr>
              <a:t>way</a:t>
            </a:r>
            <a:r>
              <a:rPr lang="fi-FI" sz="1200" dirty="0">
                <a:solidFill>
                  <a:schemeClr val="bg1"/>
                </a:solidFill>
                <a:latin typeface="+mj-lt"/>
                <a:ea typeface="Calibri"/>
                <a:cs typeface="Calibri"/>
                <a:sym typeface="Calibri"/>
              </a:rPr>
              <a:t> of </a:t>
            </a:r>
            <a:r>
              <a:rPr lang="fi-FI" sz="1200" dirty="0" err="1">
                <a:solidFill>
                  <a:schemeClr val="bg1"/>
                </a:solidFill>
                <a:latin typeface="+mj-lt"/>
                <a:ea typeface="Calibri"/>
                <a:cs typeface="Calibri"/>
                <a:sym typeface="Calibri"/>
              </a:rPr>
              <a:t>learning</a:t>
            </a:r>
            <a:r>
              <a:rPr lang="fi-FI" sz="1200" dirty="0">
                <a:solidFill>
                  <a:schemeClr val="bg1"/>
                </a:solidFill>
                <a:latin typeface="+mj-lt"/>
                <a:ea typeface="Calibri"/>
                <a:cs typeface="Calibri"/>
                <a:sym typeface="Calibri"/>
              </a:rPr>
              <a:t> </a:t>
            </a:r>
            <a:r>
              <a:rPr lang="fi-FI" sz="1200" dirty="0" err="1">
                <a:solidFill>
                  <a:schemeClr val="bg1"/>
                </a:solidFill>
                <a:latin typeface="+mj-lt"/>
                <a:ea typeface="Calibri"/>
                <a:cs typeface="Calibri"/>
                <a:sym typeface="Calibri"/>
              </a:rPr>
              <a:t>new</a:t>
            </a:r>
            <a:r>
              <a:rPr lang="fi-FI" sz="1200" dirty="0">
                <a:solidFill>
                  <a:schemeClr val="bg1"/>
                </a:solidFill>
                <a:latin typeface="+mj-lt"/>
                <a:ea typeface="Calibri"/>
                <a:cs typeface="Calibri"/>
                <a:sym typeface="Calibri"/>
              </a:rPr>
              <a:t> </a:t>
            </a:r>
            <a:r>
              <a:rPr lang="fi-FI" sz="1200" dirty="0" err="1">
                <a:solidFill>
                  <a:schemeClr val="bg1"/>
                </a:solidFill>
                <a:latin typeface="+mj-lt"/>
                <a:ea typeface="Calibri"/>
                <a:cs typeface="Calibri"/>
                <a:sym typeface="Calibri"/>
              </a:rPr>
              <a:t>way</a:t>
            </a:r>
            <a:r>
              <a:rPr lang="fi-FI" sz="1200" dirty="0">
                <a:solidFill>
                  <a:schemeClr val="bg1"/>
                </a:solidFill>
                <a:latin typeface="+mj-lt"/>
                <a:ea typeface="Calibri"/>
                <a:cs typeface="Calibri"/>
                <a:sym typeface="Calibri"/>
              </a:rPr>
              <a:t> of </a:t>
            </a:r>
            <a:r>
              <a:rPr lang="fi-FI" sz="1200" dirty="0" err="1">
                <a:solidFill>
                  <a:schemeClr val="bg1"/>
                </a:solidFill>
                <a:latin typeface="+mj-lt"/>
                <a:ea typeface="Calibri"/>
                <a:cs typeface="Calibri"/>
                <a:sym typeface="Calibri"/>
              </a:rPr>
              <a:t>working</a:t>
            </a:r>
            <a:r>
              <a:rPr lang="fi-FI" sz="1200" dirty="0">
                <a:solidFill>
                  <a:schemeClr val="bg1"/>
                </a:solidFill>
                <a:latin typeface="+mj-lt"/>
                <a:ea typeface="Calibri"/>
                <a:cs typeface="Calibri"/>
                <a:sym typeface="Calibri"/>
              </a:rPr>
              <a:t>.</a:t>
            </a:r>
          </a:p>
          <a:p>
            <a:endParaRPr lang="fi-FI" sz="1200" dirty="0">
              <a:solidFill>
                <a:schemeClr val="bg1"/>
              </a:solidFill>
              <a:latin typeface="+mj-lt"/>
              <a:ea typeface="Calibri"/>
              <a:cs typeface="Calibri"/>
              <a:sym typeface="Calibri"/>
            </a:endParaRPr>
          </a:p>
          <a:p>
            <a:r>
              <a:rPr lang="fi-FI" sz="1200" dirty="0" err="1">
                <a:solidFill>
                  <a:schemeClr val="bg1"/>
                </a:solidFill>
                <a:latin typeface="+mj-lt"/>
                <a:ea typeface="Calibri"/>
                <a:cs typeface="Calibri"/>
                <a:sym typeface="Calibri"/>
              </a:rPr>
              <a:t>Repetition</a:t>
            </a:r>
            <a:r>
              <a:rPr lang="fi-FI" sz="1200" dirty="0">
                <a:solidFill>
                  <a:schemeClr val="bg1"/>
                </a:solidFill>
                <a:latin typeface="+mj-lt"/>
                <a:ea typeface="Calibri"/>
                <a:cs typeface="Calibri"/>
                <a:sym typeface="Calibri"/>
              </a:rPr>
              <a:t> and </a:t>
            </a:r>
            <a:r>
              <a:rPr lang="fi-FI" sz="1200" dirty="0" err="1">
                <a:solidFill>
                  <a:schemeClr val="bg1"/>
                </a:solidFill>
                <a:latin typeface="+mj-lt"/>
                <a:ea typeface="Calibri"/>
                <a:cs typeface="Calibri"/>
                <a:sym typeface="Calibri"/>
              </a:rPr>
              <a:t>induction</a:t>
            </a:r>
            <a:r>
              <a:rPr lang="fi-FI" sz="1200" dirty="0">
                <a:solidFill>
                  <a:schemeClr val="bg1"/>
                </a:solidFill>
                <a:latin typeface="+mj-lt"/>
                <a:ea typeface="Calibri"/>
                <a:cs typeface="Calibri"/>
                <a:sym typeface="Calibri"/>
              </a:rPr>
              <a:t> of </a:t>
            </a:r>
            <a:r>
              <a:rPr lang="fi-FI" sz="1200" dirty="0" err="1">
                <a:solidFill>
                  <a:schemeClr val="bg1"/>
                </a:solidFill>
                <a:latin typeface="+mj-lt"/>
                <a:ea typeface="Calibri"/>
                <a:cs typeface="Calibri"/>
                <a:sym typeface="Calibri"/>
              </a:rPr>
              <a:t>new</a:t>
            </a:r>
            <a:r>
              <a:rPr lang="fi-FI" sz="1200" dirty="0">
                <a:solidFill>
                  <a:schemeClr val="bg1"/>
                </a:solidFill>
                <a:latin typeface="+mj-lt"/>
                <a:ea typeface="Calibri"/>
                <a:cs typeface="Calibri"/>
                <a:sym typeface="Calibri"/>
              </a:rPr>
              <a:t> </a:t>
            </a:r>
            <a:r>
              <a:rPr lang="fi-FI" sz="1200" dirty="0" err="1">
                <a:solidFill>
                  <a:schemeClr val="bg1"/>
                </a:solidFill>
                <a:latin typeface="+mj-lt"/>
                <a:ea typeface="Calibri"/>
                <a:cs typeface="Calibri"/>
                <a:sym typeface="Calibri"/>
              </a:rPr>
              <a:t>experts</a:t>
            </a:r>
            <a:r>
              <a:rPr lang="fi-FI" sz="1200" dirty="0">
                <a:solidFill>
                  <a:schemeClr val="bg1"/>
                </a:solidFill>
                <a:latin typeface="+mj-lt"/>
                <a:ea typeface="Calibri"/>
                <a:cs typeface="Calibri"/>
                <a:sym typeface="Calibri"/>
              </a:rPr>
              <a:t> </a:t>
            </a:r>
            <a:r>
              <a:rPr lang="fi-FI" sz="1200" dirty="0" err="1">
                <a:solidFill>
                  <a:schemeClr val="bg1"/>
                </a:solidFill>
                <a:latin typeface="+mj-lt"/>
                <a:ea typeface="Calibri"/>
                <a:cs typeface="Calibri"/>
                <a:sym typeface="Calibri"/>
              </a:rPr>
              <a:t>will</a:t>
            </a:r>
            <a:r>
              <a:rPr lang="fi-FI" sz="1200" dirty="0">
                <a:solidFill>
                  <a:schemeClr val="bg1"/>
                </a:solidFill>
                <a:latin typeface="+mj-lt"/>
                <a:ea typeface="Calibri"/>
                <a:cs typeface="Calibri"/>
                <a:sym typeface="Calibri"/>
              </a:rPr>
              <a:t> </a:t>
            </a:r>
            <a:r>
              <a:rPr lang="fi-FI" sz="1200" dirty="0" err="1">
                <a:solidFill>
                  <a:schemeClr val="bg1"/>
                </a:solidFill>
                <a:latin typeface="+mj-lt"/>
                <a:ea typeface="Calibri"/>
                <a:cs typeface="Calibri"/>
                <a:sym typeface="Calibri"/>
              </a:rPr>
              <a:t>be</a:t>
            </a:r>
            <a:r>
              <a:rPr lang="fi-FI" sz="1200" dirty="0">
                <a:solidFill>
                  <a:schemeClr val="bg1"/>
                </a:solidFill>
                <a:latin typeface="+mj-lt"/>
                <a:ea typeface="Calibri"/>
                <a:cs typeface="Calibri"/>
                <a:sym typeface="Calibri"/>
              </a:rPr>
              <a:t> </a:t>
            </a:r>
            <a:r>
              <a:rPr lang="fi-FI" sz="1200" dirty="0" err="1">
                <a:solidFill>
                  <a:schemeClr val="bg1"/>
                </a:solidFill>
                <a:latin typeface="+mj-lt"/>
                <a:ea typeface="Calibri"/>
                <a:cs typeface="Calibri"/>
                <a:sym typeface="Calibri"/>
              </a:rPr>
              <a:t>easy</a:t>
            </a:r>
            <a:r>
              <a:rPr lang="fi-FI" sz="1200" dirty="0">
                <a:solidFill>
                  <a:schemeClr val="bg1"/>
                </a:solidFill>
                <a:latin typeface="+mj-lt"/>
                <a:ea typeface="Calibri"/>
                <a:cs typeface="Calibri"/>
                <a:sym typeface="Calibri"/>
              </a:rPr>
              <a:t>. </a:t>
            </a:r>
          </a:p>
          <a:p>
            <a:endParaRPr lang="fi-FI" sz="1200" dirty="0">
              <a:solidFill>
                <a:schemeClr val="bg1"/>
              </a:solidFill>
              <a:latin typeface="+mj-lt"/>
              <a:ea typeface="Calibri"/>
              <a:cs typeface="Calibri"/>
              <a:sym typeface="Calibri"/>
            </a:endParaRPr>
          </a:p>
          <a:p>
            <a:r>
              <a:rPr lang="fi-FI" sz="1200" dirty="0" err="1">
                <a:solidFill>
                  <a:schemeClr val="bg1"/>
                </a:solidFill>
                <a:latin typeface="+mj-lt"/>
                <a:ea typeface="Calibri"/>
                <a:cs typeface="Calibri"/>
                <a:sym typeface="Calibri"/>
              </a:rPr>
              <a:t>Solution</a:t>
            </a:r>
            <a:r>
              <a:rPr lang="fi-FI" sz="1200" dirty="0">
                <a:solidFill>
                  <a:schemeClr val="bg1"/>
                </a:solidFill>
                <a:latin typeface="+mj-lt"/>
                <a:ea typeface="Calibri"/>
                <a:cs typeface="Calibri"/>
                <a:sym typeface="Calibri"/>
              </a:rPr>
              <a:t> </a:t>
            </a:r>
            <a:r>
              <a:rPr lang="fi-FI" sz="1200" dirty="0" err="1">
                <a:solidFill>
                  <a:schemeClr val="bg1"/>
                </a:solidFill>
                <a:latin typeface="+mj-lt"/>
                <a:ea typeface="Calibri"/>
                <a:cs typeface="Calibri"/>
                <a:sym typeface="Calibri"/>
              </a:rPr>
              <a:t>utilizes</a:t>
            </a:r>
            <a:r>
              <a:rPr lang="fi-FI" sz="1200" dirty="0">
                <a:solidFill>
                  <a:schemeClr val="bg1"/>
                </a:solidFill>
                <a:latin typeface="+mj-lt"/>
                <a:ea typeface="Calibri"/>
                <a:cs typeface="Calibri"/>
                <a:sym typeface="Calibri"/>
              </a:rPr>
              <a:t> </a:t>
            </a:r>
            <a:r>
              <a:rPr lang="fi-FI" sz="1200" dirty="0" err="1">
                <a:solidFill>
                  <a:schemeClr val="bg1"/>
                </a:solidFill>
                <a:latin typeface="+mj-lt"/>
                <a:ea typeface="Calibri"/>
                <a:cs typeface="Calibri"/>
                <a:sym typeface="Calibri"/>
              </a:rPr>
              <a:t>digital</a:t>
            </a:r>
            <a:r>
              <a:rPr lang="fi-FI" sz="1200" dirty="0">
                <a:solidFill>
                  <a:schemeClr val="bg1"/>
                </a:solidFill>
                <a:latin typeface="+mj-lt"/>
                <a:ea typeface="Calibri"/>
                <a:cs typeface="Calibri"/>
                <a:sym typeface="Calibri"/>
              </a:rPr>
              <a:t> </a:t>
            </a:r>
            <a:r>
              <a:rPr lang="fi-FI" sz="1200" dirty="0" err="1">
                <a:solidFill>
                  <a:schemeClr val="bg1"/>
                </a:solidFill>
                <a:latin typeface="+mj-lt"/>
                <a:ea typeface="Calibri"/>
                <a:cs typeface="Calibri"/>
                <a:sym typeface="Calibri"/>
              </a:rPr>
              <a:t>learning</a:t>
            </a:r>
            <a:r>
              <a:rPr lang="fi-FI" sz="1200" dirty="0">
                <a:solidFill>
                  <a:schemeClr val="bg1"/>
                </a:solidFill>
                <a:latin typeface="+mj-lt"/>
                <a:ea typeface="Calibri"/>
                <a:cs typeface="Calibri"/>
                <a:sym typeface="Calibri"/>
              </a:rPr>
              <a:t> </a:t>
            </a:r>
            <a:r>
              <a:rPr lang="fi-FI" sz="1200" dirty="0" err="1">
                <a:solidFill>
                  <a:schemeClr val="bg1"/>
                </a:solidFill>
                <a:latin typeface="+mj-lt"/>
                <a:ea typeface="Calibri"/>
                <a:cs typeface="Calibri"/>
                <a:sym typeface="Calibri"/>
              </a:rPr>
              <a:t>possiblities</a:t>
            </a:r>
            <a:r>
              <a:rPr lang="fi-FI" sz="1200" dirty="0">
                <a:solidFill>
                  <a:schemeClr val="bg1"/>
                </a:solidFill>
                <a:latin typeface="+mj-lt"/>
                <a:ea typeface="Calibri"/>
                <a:cs typeface="Calibri"/>
                <a:sym typeface="Calibri"/>
              </a:rPr>
              <a:t> to </a:t>
            </a:r>
            <a:r>
              <a:rPr lang="fi-FI" sz="1200" dirty="0" err="1">
                <a:solidFill>
                  <a:schemeClr val="bg1"/>
                </a:solidFill>
                <a:latin typeface="+mj-lt"/>
                <a:ea typeface="Calibri"/>
                <a:cs typeface="Calibri"/>
                <a:sym typeface="Calibri"/>
              </a:rPr>
              <a:t>full</a:t>
            </a:r>
            <a:r>
              <a:rPr lang="fi-FI" sz="1200" dirty="0">
                <a:solidFill>
                  <a:schemeClr val="bg1"/>
                </a:solidFill>
                <a:latin typeface="+mj-lt"/>
                <a:ea typeface="Calibri"/>
                <a:cs typeface="Calibri"/>
                <a:sym typeface="Calibri"/>
              </a:rPr>
              <a:t> </a:t>
            </a:r>
            <a:r>
              <a:rPr lang="fi-FI" sz="1200" dirty="0" err="1">
                <a:solidFill>
                  <a:schemeClr val="bg1"/>
                </a:solidFill>
                <a:latin typeface="+mj-lt"/>
                <a:ea typeface="Calibri"/>
                <a:cs typeface="Calibri"/>
                <a:sym typeface="Calibri"/>
              </a:rPr>
              <a:t>extent</a:t>
            </a:r>
            <a:r>
              <a:rPr lang="fi-FI" sz="1200" dirty="0">
                <a:solidFill>
                  <a:schemeClr val="bg1"/>
                </a:solidFill>
                <a:latin typeface="+mj-lt"/>
                <a:ea typeface="Calibri"/>
                <a:cs typeface="Calibri"/>
                <a:sym typeface="Calibri"/>
              </a:rPr>
              <a:t>.</a:t>
            </a:r>
            <a:endParaRPr sz="1350" dirty="0">
              <a:solidFill>
                <a:schemeClr val="bg1"/>
              </a:solidFill>
              <a:latin typeface="+mj-lt"/>
            </a:endParaRPr>
          </a:p>
        </p:txBody>
      </p:sp>
      <p:sp>
        <p:nvSpPr>
          <p:cNvPr id="201" name="Google Shape;201;p5"/>
          <p:cNvSpPr/>
          <p:nvPr/>
        </p:nvSpPr>
        <p:spPr>
          <a:xfrm>
            <a:off x="6861106" y="1684682"/>
            <a:ext cx="2094672" cy="3268733"/>
          </a:xfrm>
          <a:prstGeom prst="rect">
            <a:avLst/>
          </a:prstGeom>
          <a:solidFill>
            <a:schemeClr val="tx1">
              <a:lumMod val="50000"/>
              <a:lumOff val="50000"/>
            </a:schemeClr>
          </a:solidFill>
          <a:ln w="12700" cap="flat" cmpd="sng">
            <a:noFill/>
            <a:prstDash val="solid"/>
            <a:miter lim="800000"/>
            <a:headEnd type="none" w="sm" len="sm"/>
            <a:tailEnd type="none" w="sm" len="sm"/>
          </a:ln>
        </p:spPr>
        <p:txBody>
          <a:bodyPr spcFirstLastPara="1" wrap="square" lIns="68569" tIns="34275" rIns="68569" bIns="34275" anchor="ctr" anchorCtr="0">
            <a:noAutofit/>
          </a:bodyPr>
          <a:lstStyle/>
          <a:p>
            <a:pPr algn="ctr"/>
            <a:r>
              <a:rPr lang="en-GB" sz="1500" b="1" dirty="0">
                <a:solidFill>
                  <a:schemeClr val="bg1"/>
                </a:solidFill>
                <a:latin typeface="Arial Black" panose="020B0A04020102020204" pitchFamily="34" charset="0"/>
                <a:cs typeface="Calibri"/>
                <a:sym typeface="Calibri"/>
              </a:rPr>
              <a:t>CHANGE</a:t>
            </a:r>
            <a:endParaRPr sz="1350" dirty="0">
              <a:solidFill>
                <a:schemeClr val="bg1"/>
              </a:solidFill>
              <a:latin typeface="Arial Black" panose="020B0A04020102020204" pitchFamily="34" charset="0"/>
            </a:endParaRPr>
          </a:p>
          <a:p>
            <a:pPr algn="ctr"/>
            <a:endParaRPr sz="1350" b="1" dirty="0">
              <a:solidFill>
                <a:schemeClr val="bg1"/>
              </a:solidFill>
              <a:latin typeface="+mj-lt"/>
              <a:ea typeface="Calibri"/>
              <a:cs typeface="Calibri"/>
              <a:sym typeface="Calibri"/>
            </a:endParaRPr>
          </a:p>
          <a:p>
            <a:r>
              <a:rPr lang="fi-FI" sz="1200" dirty="0" err="1">
                <a:solidFill>
                  <a:schemeClr val="bg1"/>
                </a:solidFill>
                <a:latin typeface="+mj-lt"/>
                <a:ea typeface="Calibri"/>
                <a:cs typeface="Calibri"/>
                <a:sym typeface="Calibri"/>
              </a:rPr>
              <a:t>Tool</a:t>
            </a:r>
            <a:r>
              <a:rPr lang="fi-FI" sz="1200" dirty="0">
                <a:solidFill>
                  <a:schemeClr val="bg1"/>
                </a:solidFill>
                <a:latin typeface="+mj-lt"/>
                <a:ea typeface="Calibri"/>
                <a:cs typeface="Calibri"/>
                <a:sym typeface="Calibri"/>
              </a:rPr>
              <a:t> </a:t>
            </a:r>
            <a:r>
              <a:rPr lang="fi-FI" sz="1200" dirty="0" err="1">
                <a:solidFill>
                  <a:schemeClr val="bg1"/>
                </a:solidFill>
                <a:latin typeface="+mj-lt"/>
                <a:ea typeface="Calibri"/>
                <a:cs typeface="Calibri"/>
                <a:sym typeface="Calibri"/>
              </a:rPr>
              <a:t>will</a:t>
            </a:r>
            <a:r>
              <a:rPr lang="fi-FI" sz="1200" dirty="0">
                <a:solidFill>
                  <a:schemeClr val="bg1"/>
                </a:solidFill>
                <a:latin typeface="+mj-lt"/>
                <a:ea typeface="Calibri"/>
                <a:cs typeface="Calibri"/>
                <a:sym typeface="Calibri"/>
              </a:rPr>
              <a:t> </a:t>
            </a:r>
            <a:r>
              <a:rPr lang="fi-FI" sz="1200" dirty="0" err="1">
                <a:solidFill>
                  <a:schemeClr val="bg1"/>
                </a:solidFill>
                <a:latin typeface="+mj-lt"/>
                <a:ea typeface="Calibri"/>
                <a:cs typeface="Calibri"/>
                <a:sym typeface="Calibri"/>
              </a:rPr>
              <a:t>have</a:t>
            </a:r>
            <a:r>
              <a:rPr lang="fi-FI" sz="1200" dirty="0">
                <a:solidFill>
                  <a:schemeClr val="bg1"/>
                </a:solidFill>
                <a:latin typeface="+mj-lt"/>
                <a:ea typeface="Calibri"/>
                <a:cs typeface="Calibri"/>
                <a:sym typeface="Calibri"/>
              </a:rPr>
              <a:t> </a:t>
            </a:r>
            <a:r>
              <a:rPr lang="fi-FI" sz="1200" dirty="0" err="1">
                <a:solidFill>
                  <a:schemeClr val="bg1"/>
                </a:solidFill>
                <a:latin typeface="+mj-lt"/>
                <a:ea typeface="Calibri"/>
                <a:cs typeface="Calibri"/>
                <a:sym typeface="Calibri"/>
              </a:rPr>
              <a:t>built</a:t>
            </a:r>
            <a:r>
              <a:rPr lang="fi-FI" sz="1200" dirty="0">
                <a:solidFill>
                  <a:schemeClr val="bg1"/>
                </a:solidFill>
                <a:latin typeface="+mj-lt"/>
                <a:ea typeface="Calibri"/>
                <a:cs typeface="Calibri"/>
                <a:sym typeface="Calibri"/>
              </a:rPr>
              <a:t>-in </a:t>
            </a:r>
            <a:r>
              <a:rPr lang="fi-FI" sz="1200" dirty="0" err="1">
                <a:solidFill>
                  <a:schemeClr val="bg1"/>
                </a:solidFill>
                <a:latin typeface="+mj-lt"/>
                <a:ea typeface="Calibri"/>
                <a:cs typeface="Calibri"/>
                <a:sym typeface="Calibri"/>
              </a:rPr>
              <a:t>best</a:t>
            </a:r>
            <a:r>
              <a:rPr lang="fi-FI" sz="1200" dirty="0">
                <a:solidFill>
                  <a:schemeClr val="bg1"/>
                </a:solidFill>
                <a:latin typeface="+mj-lt"/>
                <a:ea typeface="Calibri"/>
                <a:cs typeface="Calibri"/>
                <a:sym typeface="Calibri"/>
              </a:rPr>
              <a:t> </a:t>
            </a:r>
            <a:r>
              <a:rPr lang="fi-FI" sz="1200" dirty="0" err="1">
                <a:solidFill>
                  <a:schemeClr val="bg1"/>
                </a:solidFill>
                <a:latin typeface="+mj-lt"/>
                <a:ea typeface="Calibri"/>
                <a:cs typeface="Calibri"/>
                <a:sym typeface="Calibri"/>
              </a:rPr>
              <a:t>practices</a:t>
            </a:r>
            <a:r>
              <a:rPr lang="fi-FI" sz="1200" dirty="0">
                <a:solidFill>
                  <a:schemeClr val="bg1"/>
                </a:solidFill>
                <a:latin typeface="+mj-lt"/>
                <a:ea typeface="Calibri"/>
                <a:cs typeface="Calibri"/>
                <a:sym typeface="Calibri"/>
              </a:rPr>
              <a:t> for </a:t>
            </a:r>
            <a:r>
              <a:rPr lang="fi-FI" sz="1200" dirty="0" err="1">
                <a:solidFill>
                  <a:schemeClr val="bg1"/>
                </a:solidFill>
                <a:latin typeface="+mj-lt"/>
                <a:ea typeface="Calibri"/>
                <a:cs typeface="Calibri"/>
                <a:sym typeface="Calibri"/>
              </a:rPr>
              <a:t>leading</a:t>
            </a:r>
            <a:r>
              <a:rPr lang="fi-FI" sz="1200" dirty="0">
                <a:solidFill>
                  <a:schemeClr val="bg1"/>
                </a:solidFill>
                <a:latin typeface="+mj-lt"/>
                <a:ea typeface="Calibri"/>
                <a:cs typeface="Calibri"/>
                <a:sym typeface="Calibri"/>
              </a:rPr>
              <a:t> </a:t>
            </a:r>
            <a:r>
              <a:rPr lang="fi-FI" sz="1200" dirty="0" err="1">
                <a:solidFill>
                  <a:schemeClr val="bg1"/>
                </a:solidFill>
                <a:latin typeface="+mj-lt"/>
                <a:ea typeface="Calibri"/>
                <a:cs typeface="Calibri"/>
                <a:sym typeface="Calibri"/>
              </a:rPr>
              <a:t>change</a:t>
            </a:r>
            <a:r>
              <a:rPr lang="fi-FI" sz="1200" dirty="0">
                <a:solidFill>
                  <a:schemeClr val="bg1"/>
                </a:solidFill>
                <a:latin typeface="+mj-lt"/>
                <a:ea typeface="Calibri"/>
                <a:cs typeface="Calibri"/>
                <a:sym typeface="Calibri"/>
              </a:rPr>
              <a:t>. </a:t>
            </a:r>
            <a:r>
              <a:rPr lang="en-GB" sz="1200" dirty="0">
                <a:solidFill>
                  <a:schemeClr val="bg1"/>
                </a:solidFill>
                <a:latin typeface="+mj-lt"/>
                <a:ea typeface="Calibri"/>
                <a:cs typeface="Calibri"/>
                <a:sym typeface="Calibri"/>
              </a:rPr>
              <a:t>Tool will collect how effective leading change is and offer insights.</a:t>
            </a:r>
            <a:endParaRPr lang="en-GB" sz="1350" dirty="0">
              <a:solidFill>
                <a:schemeClr val="bg1"/>
              </a:solidFill>
              <a:latin typeface="+mj-lt"/>
              <a:ea typeface="Calibri"/>
            </a:endParaRPr>
          </a:p>
          <a:p>
            <a:endParaRPr lang="en-GB" sz="1200" dirty="0">
              <a:solidFill>
                <a:schemeClr val="bg1"/>
              </a:solidFill>
              <a:latin typeface="+mj-lt"/>
              <a:ea typeface="Calibri"/>
              <a:cs typeface="Calibri"/>
              <a:sym typeface="Calibri"/>
            </a:endParaRPr>
          </a:p>
          <a:p>
            <a:r>
              <a:rPr lang="en-GB" sz="1200" dirty="0">
                <a:solidFill>
                  <a:schemeClr val="bg1"/>
                </a:solidFill>
                <a:latin typeface="+mj-lt"/>
                <a:ea typeface="Calibri"/>
                <a:cs typeface="Calibri"/>
                <a:sym typeface="Calibri"/>
              </a:rPr>
              <a:t>These insights can be used to recommend automatic functions like repeat concepting learning module or manual activities like crystallize business goals to program managers.</a:t>
            </a:r>
          </a:p>
          <a:p>
            <a:endParaRPr lang="en-GB" sz="1200" dirty="0">
              <a:solidFill>
                <a:schemeClr val="bg1"/>
              </a:solidFill>
              <a:latin typeface="+mj-lt"/>
              <a:ea typeface="Calibri"/>
              <a:cs typeface="Calibri"/>
              <a:sym typeface="Calibri"/>
            </a:endParaRPr>
          </a:p>
          <a:p>
            <a:endParaRPr sz="1350" dirty="0">
              <a:solidFill>
                <a:schemeClr val="bg1"/>
              </a:solidFill>
              <a:latin typeface="+mj-lt"/>
              <a:ea typeface="Calibri"/>
              <a:cs typeface="Calibri"/>
              <a:sym typeface="Calibri"/>
            </a:endParaRPr>
          </a:p>
        </p:txBody>
      </p:sp>
    </p:spTree>
    <p:extLst>
      <p:ext uri="{BB962C8B-B14F-4D97-AF65-F5344CB8AC3E}">
        <p14:creationId xmlns:p14="http://schemas.microsoft.com/office/powerpoint/2010/main" val="2573637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graphicFrame>
        <p:nvGraphicFramePr>
          <p:cNvPr id="228" name="Google Shape;228;g34050d401e_2_97"/>
          <p:cNvGraphicFramePr/>
          <p:nvPr>
            <p:extLst/>
          </p:nvPr>
        </p:nvGraphicFramePr>
        <p:xfrm>
          <a:off x="666392" y="1250385"/>
          <a:ext cx="7886700" cy="3368404"/>
        </p:xfrm>
        <a:graphic>
          <a:graphicData uri="http://schemas.openxmlformats.org/drawingml/2006/table">
            <a:tbl>
              <a:tblPr firstRow="1" bandRow="1">
                <a:noFill/>
              </a:tblPr>
              <a:tblGrid>
                <a:gridCol w="1314450">
                  <a:extLst>
                    <a:ext uri="{9D8B030D-6E8A-4147-A177-3AD203B41FA5}">
                      <a16:colId xmlns:a16="http://schemas.microsoft.com/office/drawing/2014/main" val="20000"/>
                    </a:ext>
                  </a:extLst>
                </a:gridCol>
                <a:gridCol w="1314450">
                  <a:extLst>
                    <a:ext uri="{9D8B030D-6E8A-4147-A177-3AD203B41FA5}">
                      <a16:colId xmlns:a16="http://schemas.microsoft.com/office/drawing/2014/main" val="20001"/>
                    </a:ext>
                  </a:extLst>
                </a:gridCol>
                <a:gridCol w="1314450">
                  <a:extLst>
                    <a:ext uri="{9D8B030D-6E8A-4147-A177-3AD203B41FA5}">
                      <a16:colId xmlns:a16="http://schemas.microsoft.com/office/drawing/2014/main" val="20002"/>
                    </a:ext>
                  </a:extLst>
                </a:gridCol>
                <a:gridCol w="1314450">
                  <a:extLst>
                    <a:ext uri="{9D8B030D-6E8A-4147-A177-3AD203B41FA5}">
                      <a16:colId xmlns:a16="http://schemas.microsoft.com/office/drawing/2014/main" val="20003"/>
                    </a:ext>
                  </a:extLst>
                </a:gridCol>
                <a:gridCol w="1314450">
                  <a:extLst>
                    <a:ext uri="{9D8B030D-6E8A-4147-A177-3AD203B41FA5}">
                      <a16:colId xmlns:a16="http://schemas.microsoft.com/office/drawing/2014/main" val="20004"/>
                    </a:ext>
                  </a:extLst>
                </a:gridCol>
                <a:gridCol w="1314450">
                  <a:extLst>
                    <a:ext uri="{9D8B030D-6E8A-4147-A177-3AD203B41FA5}">
                      <a16:colId xmlns:a16="http://schemas.microsoft.com/office/drawing/2014/main" val="20005"/>
                    </a:ext>
                  </a:extLst>
                </a:gridCol>
              </a:tblGrid>
              <a:tr h="274328">
                <a:tc>
                  <a:txBody>
                    <a:bodyPr/>
                    <a:lstStyle/>
                    <a:p>
                      <a:pPr marL="0" marR="0" lvl="0" indent="0" algn="ctr" rtl="0">
                        <a:spcBef>
                          <a:spcPts val="0"/>
                        </a:spcBef>
                        <a:spcAft>
                          <a:spcPts val="0"/>
                        </a:spcAft>
                        <a:buNone/>
                      </a:pPr>
                      <a:r>
                        <a:rPr lang="fi-FI" sz="1400" u="none" strike="noStrike" cap="none" dirty="0">
                          <a:latin typeface="Arial"/>
                          <a:cs typeface="Arial"/>
                          <a:sym typeface="Arial"/>
                        </a:rPr>
                        <a:t>OCTOBER</a:t>
                      </a:r>
                      <a:endParaRPr sz="1400" dirty="0"/>
                    </a:p>
                  </a:txBody>
                  <a:tcPr marL="68588" marR="68588" marT="34294" marB="34294">
                    <a:solidFill>
                      <a:srgbClr val="7F7F7F"/>
                    </a:solidFill>
                  </a:tcPr>
                </a:tc>
                <a:tc>
                  <a:txBody>
                    <a:bodyPr/>
                    <a:lstStyle/>
                    <a:p>
                      <a:pPr marL="0" marR="0" lvl="0" indent="0" algn="ctr" rtl="0">
                        <a:spcBef>
                          <a:spcPts val="0"/>
                        </a:spcBef>
                        <a:spcAft>
                          <a:spcPts val="0"/>
                        </a:spcAft>
                        <a:buNone/>
                      </a:pPr>
                      <a:r>
                        <a:rPr lang="fi-FI" sz="1400" u="none" strike="noStrike" cap="none" dirty="0">
                          <a:latin typeface="Arial"/>
                          <a:ea typeface="Arial"/>
                          <a:cs typeface="Arial"/>
                          <a:sym typeface="Arial"/>
                        </a:rPr>
                        <a:t>NOVEMBER</a:t>
                      </a:r>
                      <a:endParaRPr sz="1400" dirty="0"/>
                    </a:p>
                  </a:txBody>
                  <a:tcPr marL="68588" marR="68588" marT="34294" marB="34294">
                    <a:solidFill>
                      <a:srgbClr val="7F7F7F"/>
                    </a:solidFill>
                  </a:tcPr>
                </a:tc>
                <a:tc>
                  <a:txBody>
                    <a:bodyPr/>
                    <a:lstStyle/>
                    <a:p>
                      <a:pPr marL="0" marR="0" lvl="0" indent="0" algn="ctr" rtl="0">
                        <a:spcBef>
                          <a:spcPts val="0"/>
                        </a:spcBef>
                        <a:spcAft>
                          <a:spcPts val="0"/>
                        </a:spcAft>
                        <a:buNone/>
                      </a:pPr>
                      <a:r>
                        <a:rPr lang="fi-FI" sz="1400" u="none" strike="noStrike" cap="none" dirty="0">
                          <a:latin typeface="Arial"/>
                          <a:cs typeface="Arial"/>
                          <a:sym typeface="Arial"/>
                        </a:rPr>
                        <a:t>DECEMBER</a:t>
                      </a:r>
                      <a:endParaRPr sz="1400" dirty="0"/>
                    </a:p>
                  </a:txBody>
                  <a:tcPr marL="68588" marR="68588" marT="34294" marB="34294">
                    <a:solidFill>
                      <a:srgbClr val="7F7F7F"/>
                    </a:solidFill>
                  </a:tcPr>
                </a:tc>
                <a:tc>
                  <a:txBody>
                    <a:bodyPr/>
                    <a:lstStyle/>
                    <a:p>
                      <a:pPr marL="0" marR="0" lvl="0" indent="0" algn="ctr" rtl="0">
                        <a:spcBef>
                          <a:spcPts val="0"/>
                        </a:spcBef>
                        <a:spcAft>
                          <a:spcPts val="0"/>
                        </a:spcAft>
                        <a:buNone/>
                      </a:pPr>
                      <a:r>
                        <a:rPr lang="fi-FI" sz="1400" u="none" strike="noStrike" cap="none" dirty="0"/>
                        <a:t>JANUARY</a:t>
                      </a:r>
                      <a:endParaRPr sz="1400" dirty="0"/>
                    </a:p>
                  </a:txBody>
                  <a:tcPr marL="68588" marR="68588" marT="34294" marB="34294">
                    <a:solidFill>
                      <a:srgbClr val="7F7F7F"/>
                    </a:solidFill>
                  </a:tcPr>
                </a:tc>
                <a:tc>
                  <a:txBody>
                    <a:bodyPr/>
                    <a:lstStyle/>
                    <a:p>
                      <a:pPr marL="0" marR="0" lvl="0" indent="0" algn="ctr" rtl="0">
                        <a:spcBef>
                          <a:spcPts val="0"/>
                        </a:spcBef>
                        <a:spcAft>
                          <a:spcPts val="0"/>
                        </a:spcAft>
                        <a:buNone/>
                      </a:pPr>
                      <a:r>
                        <a:rPr lang="fi-FI" sz="1400" u="none" strike="noStrike" cap="none" dirty="0"/>
                        <a:t>FEBRUARY</a:t>
                      </a:r>
                      <a:endParaRPr sz="1400" dirty="0"/>
                    </a:p>
                  </a:txBody>
                  <a:tcPr marL="68588" marR="68588" marT="34294" marB="34294">
                    <a:solidFill>
                      <a:srgbClr val="7F7F7F"/>
                    </a:solidFill>
                  </a:tcPr>
                </a:tc>
                <a:tc>
                  <a:txBody>
                    <a:bodyPr/>
                    <a:lstStyle/>
                    <a:p>
                      <a:pPr marL="0" marR="0" lvl="0" indent="0" algn="ctr" rtl="0">
                        <a:spcBef>
                          <a:spcPts val="0"/>
                        </a:spcBef>
                        <a:spcAft>
                          <a:spcPts val="0"/>
                        </a:spcAft>
                        <a:buNone/>
                      </a:pPr>
                      <a:r>
                        <a:rPr lang="fi-FI" sz="1400" u="none" strike="noStrike" cap="none" dirty="0"/>
                        <a:t>MARCH</a:t>
                      </a:r>
                      <a:endParaRPr sz="1400" dirty="0"/>
                    </a:p>
                  </a:txBody>
                  <a:tcPr marL="68588" marR="68588" marT="34294" marB="34294">
                    <a:solidFill>
                      <a:srgbClr val="7F7F7F"/>
                    </a:solidFill>
                  </a:tcPr>
                </a:tc>
                <a:extLst>
                  <a:ext uri="{0D108BD9-81ED-4DB2-BD59-A6C34878D82A}">
                    <a16:rowId xmlns:a16="http://schemas.microsoft.com/office/drawing/2014/main" val="10000"/>
                  </a:ext>
                </a:extLst>
              </a:tr>
              <a:tr h="3086456">
                <a:tc>
                  <a:txBody>
                    <a:bodyPr/>
                    <a:lstStyle/>
                    <a:p>
                      <a:pPr marL="0" marR="0" lvl="0" indent="0" algn="l" rtl="0">
                        <a:spcBef>
                          <a:spcPts val="0"/>
                        </a:spcBef>
                        <a:spcAft>
                          <a:spcPts val="0"/>
                        </a:spcAft>
                        <a:buNone/>
                      </a:pPr>
                      <a:endParaRPr sz="1400"/>
                    </a:p>
                  </a:txBody>
                  <a:tcPr marL="68588" marR="68588" marT="34294" marB="34294">
                    <a:solidFill>
                      <a:srgbClr val="F2F2F2"/>
                    </a:solidFill>
                  </a:tcPr>
                </a:tc>
                <a:tc>
                  <a:txBody>
                    <a:bodyPr/>
                    <a:lstStyle/>
                    <a:p>
                      <a:pPr marL="0" marR="0" lvl="0" indent="0" algn="l" rtl="0">
                        <a:spcBef>
                          <a:spcPts val="0"/>
                        </a:spcBef>
                        <a:spcAft>
                          <a:spcPts val="0"/>
                        </a:spcAft>
                        <a:buNone/>
                      </a:pPr>
                      <a:endParaRPr sz="1400"/>
                    </a:p>
                  </a:txBody>
                  <a:tcPr marL="68588" marR="68588" marT="34294" marB="34294">
                    <a:solidFill>
                      <a:srgbClr val="F2F2F2"/>
                    </a:solidFill>
                  </a:tcPr>
                </a:tc>
                <a:tc>
                  <a:txBody>
                    <a:bodyPr/>
                    <a:lstStyle/>
                    <a:p>
                      <a:pPr marL="0" marR="0" lvl="0" indent="0" algn="l" rtl="0">
                        <a:spcBef>
                          <a:spcPts val="0"/>
                        </a:spcBef>
                        <a:spcAft>
                          <a:spcPts val="0"/>
                        </a:spcAft>
                        <a:buNone/>
                      </a:pPr>
                      <a:endParaRPr sz="1400"/>
                    </a:p>
                  </a:txBody>
                  <a:tcPr marL="68588" marR="68588" marT="34294" marB="34294">
                    <a:solidFill>
                      <a:srgbClr val="F2F2F2"/>
                    </a:solidFill>
                  </a:tcPr>
                </a:tc>
                <a:tc>
                  <a:txBody>
                    <a:bodyPr/>
                    <a:lstStyle/>
                    <a:p>
                      <a:pPr marL="0" marR="0" lvl="0" indent="0" algn="l" rtl="0">
                        <a:spcBef>
                          <a:spcPts val="0"/>
                        </a:spcBef>
                        <a:spcAft>
                          <a:spcPts val="0"/>
                        </a:spcAft>
                        <a:buNone/>
                      </a:pPr>
                      <a:endParaRPr sz="1400"/>
                    </a:p>
                  </a:txBody>
                  <a:tcPr marL="68588" marR="68588" marT="34294" marB="34294">
                    <a:solidFill>
                      <a:srgbClr val="F2F2F2"/>
                    </a:solidFill>
                  </a:tcPr>
                </a:tc>
                <a:tc>
                  <a:txBody>
                    <a:bodyPr/>
                    <a:lstStyle/>
                    <a:p>
                      <a:pPr marL="0" marR="0" lvl="0" indent="0" algn="l" rtl="0">
                        <a:spcBef>
                          <a:spcPts val="0"/>
                        </a:spcBef>
                        <a:spcAft>
                          <a:spcPts val="0"/>
                        </a:spcAft>
                        <a:buNone/>
                      </a:pPr>
                      <a:endParaRPr sz="1400"/>
                    </a:p>
                  </a:txBody>
                  <a:tcPr marL="68588" marR="68588" marT="34294" marB="34294">
                    <a:solidFill>
                      <a:srgbClr val="F2F2F2"/>
                    </a:solidFill>
                  </a:tcPr>
                </a:tc>
                <a:tc>
                  <a:txBody>
                    <a:bodyPr/>
                    <a:lstStyle/>
                    <a:p>
                      <a:pPr marL="0" marR="0" lvl="0" indent="0" algn="l" rtl="0">
                        <a:spcBef>
                          <a:spcPts val="0"/>
                        </a:spcBef>
                        <a:spcAft>
                          <a:spcPts val="0"/>
                        </a:spcAft>
                        <a:buNone/>
                      </a:pPr>
                      <a:endParaRPr sz="1400" dirty="0"/>
                    </a:p>
                  </a:txBody>
                  <a:tcPr marL="68588" marR="68588" marT="34294" marB="34294">
                    <a:solidFill>
                      <a:srgbClr val="F2F2F2"/>
                    </a:solidFill>
                  </a:tcPr>
                </a:tc>
                <a:extLst>
                  <a:ext uri="{0D108BD9-81ED-4DB2-BD59-A6C34878D82A}">
                    <a16:rowId xmlns:a16="http://schemas.microsoft.com/office/drawing/2014/main" val="10001"/>
                  </a:ext>
                </a:extLst>
              </a:tr>
            </a:tbl>
          </a:graphicData>
        </a:graphic>
      </p:graphicFrame>
      <p:sp>
        <p:nvSpPr>
          <p:cNvPr id="229" name="Google Shape;229;g34050d401e_2_97"/>
          <p:cNvSpPr txBox="1">
            <a:spLocks noGrp="1"/>
          </p:cNvSpPr>
          <p:nvPr>
            <p:ph type="title"/>
          </p:nvPr>
        </p:nvSpPr>
        <p:spPr>
          <a:xfrm>
            <a:off x="628650" y="273844"/>
            <a:ext cx="7886700" cy="994172"/>
          </a:xfrm>
          <a:prstGeom prst="rect">
            <a:avLst/>
          </a:prstGeom>
          <a:noFill/>
          <a:ln>
            <a:noFill/>
          </a:ln>
        </p:spPr>
        <p:txBody>
          <a:bodyPr spcFirstLastPara="1" vert="horz" wrap="square" lIns="68569" tIns="34275" rIns="68569" bIns="34275" rtlCol="0" anchor="ctr" anchorCtr="0">
            <a:noAutofit/>
          </a:bodyPr>
          <a:lstStyle/>
          <a:p>
            <a:pPr algn="l">
              <a:lnSpc>
                <a:spcPct val="90000"/>
              </a:lnSpc>
              <a:spcBef>
                <a:spcPts val="0"/>
              </a:spcBef>
              <a:buClr>
                <a:schemeClr val="dk1"/>
              </a:buClr>
              <a:buSzPts val="2800"/>
            </a:pPr>
            <a:r>
              <a:rPr lang="fi-FI" sz="2100" dirty="0"/>
              <a:t>DRAFT SCHEDULE</a:t>
            </a:r>
            <a:endParaRPr dirty="0"/>
          </a:p>
        </p:txBody>
      </p:sp>
      <p:sp>
        <p:nvSpPr>
          <p:cNvPr id="230" name="Google Shape;230;g34050d401e_2_97"/>
          <p:cNvSpPr/>
          <p:nvPr/>
        </p:nvSpPr>
        <p:spPr>
          <a:xfrm>
            <a:off x="4600505" y="2186244"/>
            <a:ext cx="2566040" cy="307016"/>
          </a:xfrm>
          <a:prstGeom prst="homePlate">
            <a:avLst>
              <a:gd name="adj" fmla="val 50000"/>
            </a:avLst>
          </a:prstGeom>
          <a:solidFill>
            <a:schemeClr val="accent3"/>
          </a:solidFill>
          <a:ln>
            <a:noFill/>
          </a:ln>
        </p:spPr>
        <p:txBody>
          <a:bodyPr spcFirstLastPara="1" wrap="square" lIns="68569" tIns="34275" rIns="68569" bIns="34275" anchor="ctr" anchorCtr="0">
            <a:noAutofit/>
          </a:bodyPr>
          <a:lstStyle/>
          <a:p>
            <a:pPr algn="ctr">
              <a:buClr>
                <a:srgbClr val="FFFFFF"/>
              </a:buClr>
              <a:buSzPts val="1200"/>
            </a:pPr>
            <a:r>
              <a:rPr lang="fi-FI" sz="900" b="1" dirty="0">
                <a:solidFill>
                  <a:srgbClr val="FFFFFF"/>
                </a:solidFill>
                <a:latin typeface="Arial"/>
                <a:ea typeface="Arial"/>
                <a:cs typeface="Arial"/>
                <a:sym typeface="Arial"/>
              </a:rPr>
              <a:t>PRODUCTIZATION</a:t>
            </a:r>
            <a:endParaRPr sz="1350" dirty="0"/>
          </a:p>
        </p:txBody>
      </p:sp>
      <p:sp>
        <p:nvSpPr>
          <p:cNvPr id="231" name="Google Shape;231;g34050d401e_2_97"/>
          <p:cNvSpPr/>
          <p:nvPr/>
        </p:nvSpPr>
        <p:spPr>
          <a:xfrm>
            <a:off x="2011964" y="2194569"/>
            <a:ext cx="2583879" cy="283910"/>
          </a:xfrm>
          <a:prstGeom prst="homePlate">
            <a:avLst>
              <a:gd name="adj" fmla="val 50000"/>
            </a:avLst>
          </a:prstGeom>
          <a:solidFill>
            <a:srgbClr val="7F7F7F"/>
          </a:solidFill>
          <a:ln>
            <a:noFill/>
          </a:ln>
        </p:spPr>
        <p:txBody>
          <a:bodyPr spcFirstLastPara="1" wrap="square" lIns="68569" tIns="34275" rIns="68569" bIns="34275" anchor="ctr" anchorCtr="0">
            <a:noAutofit/>
          </a:bodyPr>
          <a:lstStyle/>
          <a:p>
            <a:pPr algn="ctr">
              <a:buClr>
                <a:srgbClr val="FFFFFF"/>
              </a:buClr>
              <a:buSzPts val="1200"/>
            </a:pPr>
            <a:r>
              <a:rPr lang="fi-FI" sz="900" b="1" dirty="0">
                <a:solidFill>
                  <a:srgbClr val="FFFFFF"/>
                </a:solidFill>
                <a:latin typeface="Arial"/>
                <a:ea typeface="Arial"/>
                <a:cs typeface="Arial"/>
                <a:sym typeface="Arial"/>
              </a:rPr>
              <a:t>MVP IMPLEMENTATION</a:t>
            </a:r>
            <a:endParaRPr sz="1350" dirty="0"/>
          </a:p>
        </p:txBody>
      </p:sp>
      <p:grpSp>
        <p:nvGrpSpPr>
          <p:cNvPr id="232" name="Google Shape;232;g34050d401e_2_97"/>
          <p:cNvGrpSpPr/>
          <p:nvPr/>
        </p:nvGrpSpPr>
        <p:grpSpPr>
          <a:xfrm>
            <a:off x="0" y="4778043"/>
            <a:ext cx="9144000" cy="365457"/>
            <a:chOff x="0" y="6370724"/>
            <a:chExt cx="12192000" cy="487276"/>
          </a:xfrm>
        </p:grpSpPr>
        <p:pic>
          <p:nvPicPr>
            <p:cNvPr id="233" name="Google Shape;233;g34050d401e_2_97"/>
            <p:cNvPicPr preferRelativeResize="0"/>
            <p:nvPr/>
          </p:nvPicPr>
          <p:blipFill rotWithShape="1">
            <a:blip r:embed="rId3">
              <a:alphaModFix/>
            </a:blip>
            <a:srcRect/>
            <a:stretch/>
          </p:blipFill>
          <p:spPr>
            <a:xfrm>
              <a:off x="10336" y="6370724"/>
              <a:ext cx="1191280" cy="292685"/>
            </a:xfrm>
            <a:prstGeom prst="rect">
              <a:avLst/>
            </a:prstGeom>
            <a:noFill/>
            <a:ln>
              <a:noFill/>
            </a:ln>
          </p:spPr>
        </p:pic>
        <p:sp>
          <p:nvSpPr>
            <p:cNvPr id="234" name="Google Shape;234;g34050d401e_2_97"/>
            <p:cNvSpPr/>
            <p:nvPr/>
          </p:nvSpPr>
          <p:spPr>
            <a:xfrm>
              <a:off x="0" y="6666046"/>
              <a:ext cx="12192000" cy="191954"/>
            </a:xfrm>
            <a:prstGeom prst="rect">
              <a:avLst/>
            </a:prstGeom>
            <a:solidFill>
              <a:srgbClr val="BE1622"/>
            </a:solidFill>
            <a:ln>
              <a:noFill/>
            </a:ln>
          </p:spPr>
          <p:txBody>
            <a:bodyPr spcFirstLastPara="1" wrap="square" lIns="68569" tIns="34275" rIns="68569" bIns="34275" anchor="ctr" anchorCtr="0">
              <a:noAutofit/>
            </a:bodyPr>
            <a:lstStyle/>
            <a:p>
              <a:pPr algn="ctr">
                <a:buClr>
                  <a:schemeClr val="lt1"/>
                </a:buClr>
                <a:buSzPts val="1800"/>
              </a:pPr>
              <a:endParaRPr sz="1350">
                <a:solidFill>
                  <a:srgbClr val="FFFFFF"/>
                </a:solidFill>
                <a:latin typeface="Calibri"/>
                <a:ea typeface="Calibri"/>
                <a:cs typeface="Calibri"/>
                <a:sym typeface="Calibri"/>
              </a:endParaRPr>
            </a:p>
          </p:txBody>
        </p:sp>
      </p:grpSp>
      <p:sp>
        <p:nvSpPr>
          <p:cNvPr id="235" name="Google Shape;235;g34050d401e_2_97"/>
          <p:cNvSpPr/>
          <p:nvPr/>
        </p:nvSpPr>
        <p:spPr>
          <a:xfrm>
            <a:off x="2014184" y="2531431"/>
            <a:ext cx="2586312" cy="307016"/>
          </a:xfrm>
          <a:prstGeom prst="homePlate">
            <a:avLst>
              <a:gd name="adj" fmla="val 50000"/>
            </a:avLst>
          </a:prstGeom>
          <a:solidFill>
            <a:srgbClr val="F29299"/>
          </a:solidFill>
          <a:ln>
            <a:noFill/>
          </a:ln>
        </p:spPr>
        <p:txBody>
          <a:bodyPr spcFirstLastPara="1" wrap="square" lIns="68569" tIns="34275" rIns="68569" bIns="34275" anchor="ctr" anchorCtr="0">
            <a:noAutofit/>
          </a:bodyPr>
          <a:lstStyle/>
          <a:p>
            <a:pPr algn="ctr">
              <a:buClr>
                <a:srgbClr val="FFFFFF"/>
              </a:buClr>
              <a:buSzPts val="1200"/>
            </a:pPr>
            <a:r>
              <a:rPr lang="fi-FI" sz="900" b="1" dirty="0">
                <a:solidFill>
                  <a:srgbClr val="FFFFFF"/>
                </a:solidFill>
                <a:latin typeface="Arial"/>
                <a:ea typeface="Arial"/>
                <a:cs typeface="Arial"/>
                <a:sym typeface="Arial"/>
              </a:rPr>
              <a:t>ACQUIRING PILOT CUSTOMERS</a:t>
            </a:r>
            <a:endParaRPr sz="1350" dirty="0"/>
          </a:p>
        </p:txBody>
      </p:sp>
      <p:sp>
        <p:nvSpPr>
          <p:cNvPr id="236" name="Google Shape;236;g34050d401e_2_97"/>
          <p:cNvSpPr/>
          <p:nvPr/>
        </p:nvSpPr>
        <p:spPr>
          <a:xfrm>
            <a:off x="1762990" y="1656387"/>
            <a:ext cx="427007" cy="397893"/>
          </a:xfrm>
          <a:prstGeom prst="diamond">
            <a:avLst/>
          </a:prstGeom>
          <a:solidFill>
            <a:srgbClr val="BE1622"/>
          </a:solidFill>
          <a:ln>
            <a:noFill/>
          </a:ln>
        </p:spPr>
        <p:txBody>
          <a:bodyPr spcFirstLastPara="1" wrap="square" lIns="68569" tIns="34275" rIns="68569" bIns="34275" anchor="ctr" anchorCtr="0">
            <a:noAutofit/>
          </a:bodyPr>
          <a:lstStyle/>
          <a:p>
            <a:pPr algn="ctr">
              <a:buClr>
                <a:schemeClr val="lt1"/>
              </a:buClr>
              <a:buSzPts val="1800"/>
            </a:pPr>
            <a:endParaRPr sz="1350">
              <a:solidFill>
                <a:srgbClr val="FFFFFF"/>
              </a:solidFill>
              <a:latin typeface="Calibri"/>
              <a:ea typeface="Calibri"/>
              <a:cs typeface="Calibri"/>
              <a:sym typeface="Calibri"/>
            </a:endParaRPr>
          </a:p>
        </p:txBody>
      </p:sp>
      <p:sp>
        <p:nvSpPr>
          <p:cNvPr id="237" name="Google Shape;237;g34050d401e_2_97"/>
          <p:cNvSpPr txBox="1"/>
          <p:nvPr/>
        </p:nvSpPr>
        <p:spPr>
          <a:xfrm>
            <a:off x="1180564" y="1587834"/>
            <a:ext cx="695960" cy="230833"/>
          </a:xfrm>
          <a:prstGeom prst="rect">
            <a:avLst/>
          </a:prstGeom>
          <a:noFill/>
          <a:ln>
            <a:noFill/>
          </a:ln>
        </p:spPr>
        <p:txBody>
          <a:bodyPr spcFirstLastPara="1" wrap="square" lIns="68569" tIns="34275" rIns="68569" bIns="34275" anchor="t" anchorCtr="0">
            <a:noAutofit/>
          </a:bodyPr>
          <a:lstStyle/>
          <a:p>
            <a:pPr>
              <a:buClr>
                <a:srgbClr val="000000"/>
              </a:buClr>
              <a:buSzPts val="1400"/>
            </a:pPr>
            <a:r>
              <a:rPr lang="fi-FI" sz="1050" b="1" dirty="0">
                <a:solidFill>
                  <a:srgbClr val="000000"/>
                </a:solidFill>
                <a:latin typeface="Arial"/>
                <a:ea typeface="Arial"/>
                <a:cs typeface="Arial"/>
                <a:sym typeface="Arial"/>
              </a:rPr>
              <a:t>START</a:t>
            </a:r>
            <a:endParaRPr sz="1050" b="1" dirty="0">
              <a:solidFill>
                <a:srgbClr val="000000"/>
              </a:solidFill>
              <a:latin typeface="Arial"/>
              <a:ea typeface="Arial"/>
              <a:cs typeface="Arial"/>
              <a:sym typeface="Arial"/>
            </a:endParaRPr>
          </a:p>
        </p:txBody>
      </p:sp>
      <p:sp>
        <p:nvSpPr>
          <p:cNvPr id="238" name="Google Shape;238;g34050d401e_2_97"/>
          <p:cNvSpPr/>
          <p:nvPr/>
        </p:nvSpPr>
        <p:spPr>
          <a:xfrm>
            <a:off x="1037698" y="2172658"/>
            <a:ext cx="936525" cy="327732"/>
          </a:xfrm>
          <a:prstGeom prst="homePlate">
            <a:avLst>
              <a:gd name="adj" fmla="val 50000"/>
            </a:avLst>
          </a:prstGeom>
          <a:solidFill>
            <a:schemeClr val="accent3"/>
          </a:solidFill>
          <a:ln>
            <a:noFill/>
          </a:ln>
        </p:spPr>
        <p:txBody>
          <a:bodyPr spcFirstLastPara="1" wrap="square" lIns="68569" tIns="34275" rIns="68569" bIns="34275" anchor="ctr" anchorCtr="0">
            <a:noAutofit/>
          </a:bodyPr>
          <a:lstStyle/>
          <a:p>
            <a:pPr algn="ctr">
              <a:buClr>
                <a:srgbClr val="FFFFFF"/>
              </a:buClr>
              <a:buSzPts val="800"/>
            </a:pPr>
            <a:r>
              <a:rPr lang="fi-FI" sz="600" b="1" dirty="0">
                <a:solidFill>
                  <a:srgbClr val="FFFFFF"/>
                </a:solidFill>
                <a:latin typeface="Arial"/>
                <a:ea typeface="Arial"/>
                <a:cs typeface="Arial"/>
                <a:sym typeface="Arial"/>
              </a:rPr>
              <a:t>FINALIZE PLANNING</a:t>
            </a:r>
            <a:endParaRPr sz="1350" dirty="0"/>
          </a:p>
        </p:txBody>
      </p:sp>
      <p:sp>
        <p:nvSpPr>
          <p:cNvPr id="239" name="Google Shape;239;g34050d401e_2_97"/>
          <p:cNvSpPr/>
          <p:nvPr/>
        </p:nvSpPr>
        <p:spPr>
          <a:xfrm>
            <a:off x="1037698" y="2531432"/>
            <a:ext cx="936525" cy="327732"/>
          </a:xfrm>
          <a:prstGeom prst="homePlate">
            <a:avLst>
              <a:gd name="adj" fmla="val 50000"/>
            </a:avLst>
          </a:prstGeom>
          <a:solidFill>
            <a:schemeClr val="accent3"/>
          </a:solidFill>
          <a:ln>
            <a:noFill/>
          </a:ln>
        </p:spPr>
        <p:txBody>
          <a:bodyPr spcFirstLastPara="1" wrap="square" lIns="68569" tIns="34275" rIns="68569" bIns="34275" anchor="ctr" anchorCtr="0">
            <a:noAutofit/>
          </a:bodyPr>
          <a:lstStyle/>
          <a:p>
            <a:pPr algn="ctr">
              <a:buClr>
                <a:srgbClr val="FFFFFF"/>
              </a:buClr>
              <a:buSzPts val="800"/>
            </a:pPr>
            <a:r>
              <a:rPr lang="fi-FI" sz="600" b="1" dirty="0">
                <a:solidFill>
                  <a:srgbClr val="FFFFFF"/>
                </a:solidFill>
                <a:latin typeface="Arial"/>
                <a:ea typeface="Arial"/>
                <a:cs typeface="Arial"/>
                <a:sym typeface="Arial"/>
              </a:rPr>
              <a:t>FUNDING</a:t>
            </a:r>
            <a:endParaRPr sz="1350" dirty="0"/>
          </a:p>
        </p:txBody>
      </p:sp>
      <p:sp>
        <p:nvSpPr>
          <p:cNvPr id="240" name="Google Shape;240;g34050d401e_2_97"/>
          <p:cNvSpPr/>
          <p:nvPr/>
        </p:nvSpPr>
        <p:spPr>
          <a:xfrm>
            <a:off x="4595843" y="2915866"/>
            <a:ext cx="2575364" cy="307016"/>
          </a:xfrm>
          <a:prstGeom prst="homePlate">
            <a:avLst>
              <a:gd name="adj" fmla="val 50000"/>
            </a:avLst>
          </a:prstGeom>
          <a:solidFill>
            <a:srgbClr val="F29299"/>
          </a:solidFill>
          <a:ln>
            <a:noFill/>
          </a:ln>
        </p:spPr>
        <p:txBody>
          <a:bodyPr spcFirstLastPara="1" wrap="square" lIns="68569" tIns="34275" rIns="68569" bIns="34275" anchor="ctr" anchorCtr="0">
            <a:noAutofit/>
          </a:bodyPr>
          <a:lstStyle/>
          <a:p>
            <a:pPr algn="ctr">
              <a:buClr>
                <a:srgbClr val="FFFFFF"/>
              </a:buClr>
              <a:buSzPts val="1200"/>
            </a:pPr>
            <a:r>
              <a:rPr lang="fi-FI" sz="900" b="1" dirty="0">
                <a:solidFill>
                  <a:srgbClr val="FFFFFF"/>
                </a:solidFill>
                <a:latin typeface="Arial"/>
                <a:ea typeface="Arial"/>
                <a:cs typeface="Arial"/>
                <a:sym typeface="Arial"/>
              </a:rPr>
              <a:t>PILOT 1</a:t>
            </a:r>
            <a:endParaRPr sz="1350" dirty="0"/>
          </a:p>
        </p:txBody>
      </p:sp>
      <p:sp>
        <p:nvSpPr>
          <p:cNvPr id="241" name="Google Shape;241;g34050d401e_2_97"/>
          <p:cNvSpPr/>
          <p:nvPr/>
        </p:nvSpPr>
        <p:spPr>
          <a:xfrm>
            <a:off x="5010145" y="3263559"/>
            <a:ext cx="2575364" cy="307016"/>
          </a:xfrm>
          <a:prstGeom prst="homePlate">
            <a:avLst>
              <a:gd name="adj" fmla="val 50000"/>
            </a:avLst>
          </a:prstGeom>
          <a:solidFill>
            <a:srgbClr val="F29299"/>
          </a:solidFill>
          <a:ln>
            <a:noFill/>
          </a:ln>
        </p:spPr>
        <p:txBody>
          <a:bodyPr spcFirstLastPara="1" wrap="square" lIns="68569" tIns="34275" rIns="68569" bIns="34275" anchor="ctr" anchorCtr="0">
            <a:noAutofit/>
          </a:bodyPr>
          <a:lstStyle/>
          <a:p>
            <a:pPr algn="ctr">
              <a:buClr>
                <a:srgbClr val="FFFFFF"/>
              </a:buClr>
              <a:buSzPts val="1200"/>
            </a:pPr>
            <a:r>
              <a:rPr lang="fi-FI" sz="900" b="1" dirty="0">
                <a:solidFill>
                  <a:srgbClr val="FFFFFF"/>
                </a:solidFill>
                <a:latin typeface="Arial"/>
                <a:ea typeface="Arial"/>
                <a:cs typeface="Arial"/>
                <a:sym typeface="Arial"/>
              </a:rPr>
              <a:t>PILOT 2</a:t>
            </a:r>
            <a:endParaRPr sz="1350" dirty="0"/>
          </a:p>
        </p:txBody>
      </p:sp>
      <p:sp>
        <p:nvSpPr>
          <p:cNvPr id="242" name="Google Shape;242;g34050d401e_2_97"/>
          <p:cNvSpPr/>
          <p:nvPr/>
        </p:nvSpPr>
        <p:spPr>
          <a:xfrm>
            <a:off x="6623193" y="1746338"/>
            <a:ext cx="1854416" cy="307016"/>
          </a:xfrm>
          <a:prstGeom prst="homePlate">
            <a:avLst>
              <a:gd name="adj" fmla="val 50000"/>
            </a:avLst>
          </a:prstGeom>
          <a:solidFill>
            <a:srgbClr val="C00000"/>
          </a:solidFill>
          <a:ln>
            <a:noFill/>
          </a:ln>
        </p:spPr>
        <p:txBody>
          <a:bodyPr spcFirstLastPara="1" wrap="square" lIns="68569" tIns="34275" rIns="68569" bIns="34275" anchor="ctr" anchorCtr="0">
            <a:noAutofit/>
          </a:bodyPr>
          <a:lstStyle/>
          <a:p>
            <a:pPr algn="ctr">
              <a:buClr>
                <a:srgbClr val="FFFFFF"/>
              </a:buClr>
              <a:buSzPts val="1200"/>
            </a:pPr>
            <a:r>
              <a:rPr lang="fi-FI" sz="900" b="1">
                <a:solidFill>
                  <a:srgbClr val="FFFFFF"/>
                </a:solidFill>
                <a:latin typeface="Arial"/>
                <a:ea typeface="Arial"/>
                <a:cs typeface="Arial"/>
                <a:sym typeface="Arial"/>
              </a:rPr>
              <a:t>LAUNCH + MARKKINOINTI</a:t>
            </a:r>
            <a:endParaRPr sz="1350"/>
          </a:p>
        </p:txBody>
      </p:sp>
      <p:sp>
        <p:nvSpPr>
          <p:cNvPr id="243" name="Google Shape;243;g34050d401e_2_97"/>
          <p:cNvSpPr/>
          <p:nvPr/>
        </p:nvSpPr>
        <p:spPr>
          <a:xfrm>
            <a:off x="3326722" y="3640741"/>
            <a:ext cx="2566040" cy="307016"/>
          </a:xfrm>
          <a:prstGeom prst="homePlate">
            <a:avLst>
              <a:gd name="adj" fmla="val 50000"/>
            </a:avLst>
          </a:prstGeom>
          <a:solidFill>
            <a:schemeClr val="accent3"/>
          </a:solidFill>
          <a:ln>
            <a:noFill/>
          </a:ln>
        </p:spPr>
        <p:txBody>
          <a:bodyPr spcFirstLastPara="1" wrap="square" lIns="68569" tIns="34275" rIns="68569" bIns="34275" anchor="ctr" anchorCtr="0">
            <a:noAutofit/>
          </a:bodyPr>
          <a:lstStyle/>
          <a:p>
            <a:pPr algn="ctr">
              <a:buClr>
                <a:srgbClr val="FFFFFF"/>
              </a:buClr>
              <a:buSzPts val="1200"/>
            </a:pPr>
            <a:r>
              <a:rPr lang="fi-FI" sz="900" b="1" dirty="0">
                <a:solidFill>
                  <a:srgbClr val="FFFFFF"/>
                </a:solidFill>
                <a:latin typeface="Arial"/>
                <a:ea typeface="Arial"/>
                <a:cs typeface="Arial"/>
                <a:sym typeface="Arial"/>
              </a:rPr>
              <a:t>WEBSITES</a:t>
            </a:r>
            <a:endParaRPr sz="1350" dirty="0"/>
          </a:p>
        </p:txBody>
      </p:sp>
      <p:sp>
        <p:nvSpPr>
          <p:cNvPr id="244" name="Google Shape;244;g34050d401e_2_97"/>
          <p:cNvSpPr/>
          <p:nvPr/>
        </p:nvSpPr>
        <p:spPr>
          <a:xfrm>
            <a:off x="2091577" y="4008667"/>
            <a:ext cx="1607709" cy="307016"/>
          </a:xfrm>
          <a:prstGeom prst="homePlate">
            <a:avLst>
              <a:gd name="adj" fmla="val 50000"/>
            </a:avLst>
          </a:prstGeom>
          <a:solidFill>
            <a:schemeClr val="accent3"/>
          </a:solidFill>
          <a:ln>
            <a:noFill/>
          </a:ln>
        </p:spPr>
        <p:txBody>
          <a:bodyPr spcFirstLastPara="1" wrap="square" lIns="68569" tIns="34275" rIns="68569" bIns="34275" anchor="ctr" anchorCtr="0">
            <a:noAutofit/>
          </a:bodyPr>
          <a:lstStyle/>
          <a:p>
            <a:pPr algn="ctr">
              <a:buClr>
                <a:srgbClr val="FFFFFF"/>
              </a:buClr>
              <a:buSzPts val="1200"/>
            </a:pPr>
            <a:r>
              <a:rPr lang="fi-FI" sz="900" b="1" dirty="0">
                <a:solidFill>
                  <a:srgbClr val="FFFFFF"/>
                </a:solidFill>
                <a:latin typeface="Arial"/>
                <a:ea typeface="Arial"/>
                <a:cs typeface="Arial"/>
                <a:sym typeface="Arial"/>
              </a:rPr>
              <a:t>VALUE PROMISE FOR CUSTOMER</a:t>
            </a:r>
            <a:endParaRPr sz="900" b="1" dirty="0">
              <a:solidFill>
                <a:srgbClr val="FFFFFF"/>
              </a:solidFill>
              <a:latin typeface="Arial"/>
              <a:ea typeface="Arial"/>
              <a:cs typeface="Arial"/>
              <a:sym typeface="Arial"/>
            </a:endParaRPr>
          </a:p>
        </p:txBody>
      </p:sp>
      <p:sp>
        <p:nvSpPr>
          <p:cNvPr id="245" name="Google Shape;245;g34050d401e_2_97"/>
          <p:cNvSpPr/>
          <p:nvPr/>
        </p:nvSpPr>
        <p:spPr>
          <a:xfrm>
            <a:off x="5493972" y="3988435"/>
            <a:ext cx="2566039" cy="307016"/>
          </a:xfrm>
          <a:prstGeom prst="homePlate">
            <a:avLst>
              <a:gd name="adj" fmla="val 50000"/>
            </a:avLst>
          </a:prstGeom>
          <a:solidFill>
            <a:schemeClr val="accent3"/>
          </a:solidFill>
          <a:ln>
            <a:noFill/>
          </a:ln>
        </p:spPr>
        <p:txBody>
          <a:bodyPr spcFirstLastPara="1" wrap="square" lIns="68569" tIns="34275" rIns="68569" bIns="34275" anchor="ctr" anchorCtr="0">
            <a:noAutofit/>
          </a:bodyPr>
          <a:lstStyle/>
          <a:p>
            <a:pPr algn="ctr">
              <a:buClr>
                <a:srgbClr val="FFFFFF"/>
              </a:buClr>
              <a:buSzPts val="1200"/>
            </a:pPr>
            <a:r>
              <a:rPr lang="fi-FI" sz="900" b="1" dirty="0">
                <a:solidFill>
                  <a:srgbClr val="FFFFFF"/>
                </a:solidFill>
                <a:latin typeface="Arial"/>
                <a:ea typeface="Arial"/>
                <a:cs typeface="Arial"/>
                <a:sym typeface="Arial"/>
              </a:rPr>
              <a:t>ORDER AND ON-BOARDING AUTOMATION</a:t>
            </a:r>
            <a:endParaRPr sz="900" b="1" dirty="0">
              <a:solidFill>
                <a:srgbClr val="FFFFFF"/>
              </a:solidFill>
              <a:latin typeface="Arial"/>
              <a:ea typeface="Arial"/>
              <a:cs typeface="Arial"/>
              <a:sym typeface="Arial"/>
            </a:endParaRPr>
          </a:p>
        </p:txBody>
      </p:sp>
      <p:sp>
        <p:nvSpPr>
          <p:cNvPr id="246" name="Google Shape;246;g34050d401e_2_97"/>
          <p:cNvSpPr/>
          <p:nvPr/>
        </p:nvSpPr>
        <p:spPr>
          <a:xfrm>
            <a:off x="2555678" y="1746229"/>
            <a:ext cx="3301200" cy="307125"/>
          </a:xfrm>
          <a:prstGeom prst="homePlate">
            <a:avLst>
              <a:gd name="adj" fmla="val 50000"/>
            </a:avLst>
          </a:prstGeom>
          <a:solidFill>
            <a:schemeClr val="accent3"/>
          </a:solidFill>
          <a:ln>
            <a:noFill/>
          </a:ln>
        </p:spPr>
        <p:txBody>
          <a:bodyPr spcFirstLastPara="1" wrap="square" lIns="68569" tIns="34275" rIns="68569" bIns="34275" anchor="ctr" anchorCtr="0">
            <a:noAutofit/>
          </a:bodyPr>
          <a:lstStyle/>
          <a:p>
            <a:pPr algn="ctr">
              <a:buClr>
                <a:srgbClr val="FFFFFF"/>
              </a:buClr>
              <a:buSzPts val="1200"/>
            </a:pPr>
            <a:r>
              <a:rPr lang="fi-FI" sz="900" b="1" dirty="0">
                <a:solidFill>
                  <a:srgbClr val="FFFFFF"/>
                </a:solidFill>
                <a:latin typeface="Arial"/>
                <a:ea typeface="Arial"/>
                <a:cs typeface="Arial"/>
                <a:sym typeface="Arial"/>
              </a:rPr>
              <a:t>FINETUNE</a:t>
            </a:r>
            <a:endParaRPr sz="135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5E2FB2-F66D-4158-84A2-F43474CEC17B}"/>
              </a:ext>
            </a:extLst>
          </p:cNvPr>
          <p:cNvSpPr/>
          <p:nvPr/>
        </p:nvSpPr>
        <p:spPr>
          <a:xfrm>
            <a:off x="496846" y="2283209"/>
            <a:ext cx="8146782" cy="600164"/>
          </a:xfrm>
          <a:prstGeom prst="rect">
            <a:avLst/>
          </a:prstGeom>
        </p:spPr>
        <p:txBody>
          <a:bodyPr wrap="none">
            <a:spAutoFit/>
          </a:bodyPr>
          <a:lstStyle/>
          <a:p>
            <a:r>
              <a:rPr lang="fi-FI" sz="3300" b="1" dirty="0">
                <a:solidFill>
                  <a:srgbClr val="FF0000"/>
                </a:solidFill>
                <a:latin typeface="Arial Black" panose="020B0A04020102020204" pitchFamily="34" charset="0"/>
                <a:cs typeface="Arial" panose="020B0604020202020204" pitchFamily="34" charset="0"/>
              </a:rPr>
              <a:t>CLICK HERE TO SIGN UP TO BETA</a:t>
            </a:r>
            <a:endParaRPr lang="fi-FI" sz="3300" dirty="0">
              <a:solidFill>
                <a:srgbClr val="FF0000"/>
              </a:solidFill>
            </a:endParaRPr>
          </a:p>
        </p:txBody>
      </p:sp>
    </p:spTree>
    <p:extLst>
      <p:ext uri="{BB962C8B-B14F-4D97-AF65-F5344CB8AC3E}">
        <p14:creationId xmlns:p14="http://schemas.microsoft.com/office/powerpoint/2010/main" val="25312512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DA8C0B7-B596-DB43-8189-DEB724FAE2BC}"/>
              </a:ext>
            </a:extLst>
          </p:cNvPr>
          <p:cNvSpPr>
            <a:spLocks noGrp="1"/>
          </p:cNvSpPr>
          <p:nvPr>
            <p:ph type="title"/>
          </p:nvPr>
        </p:nvSpPr>
        <p:spPr/>
        <p:txBody>
          <a:bodyPr/>
          <a:lstStyle/>
          <a:p>
            <a:r>
              <a:rPr lang="fi-FI" dirty="0"/>
              <a:t>Idea (Innovation) vs. Execution (PPM)</a:t>
            </a:r>
          </a:p>
        </p:txBody>
      </p:sp>
      <p:sp>
        <p:nvSpPr>
          <p:cNvPr id="4" name="Päivämäärän paikkamerkki 3">
            <a:extLst>
              <a:ext uri="{FF2B5EF4-FFF2-40B4-BE49-F238E27FC236}">
                <a16:creationId xmlns:a16="http://schemas.microsoft.com/office/drawing/2014/main" id="{9A099CEE-93F6-3040-962C-E9763B48DF92}"/>
              </a:ext>
            </a:extLst>
          </p:cNvPr>
          <p:cNvSpPr>
            <a:spLocks noGrp="1"/>
          </p:cNvSpPr>
          <p:nvPr>
            <p:ph type="dt" sz="half" idx="10"/>
          </p:nvPr>
        </p:nvSpPr>
        <p:spPr/>
        <p:txBody>
          <a:bodyPr/>
          <a:lstStyle/>
          <a:p>
            <a:fld id="{6F78A968-F944-EE46-AAF7-26158DFB12E9}" type="datetime1">
              <a:rPr lang="fi-FI" smtClean="0"/>
              <a:t>26.9.2019</a:t>
            </a:fld>
            <a:endParaRPr lang="fi-FI"/>
          </a:p>
        </p:txBody>
      </p:sp>
      <p:sp>
        <p:nvSpPr>
          <p:cNvPr id="6" name="Dian numeron paikkamerkki 5">
            <a:extLst>
              <a:ext uri="{FF2B5EF4-FFF2-40B4-BE49-F238E27FC236}">
                <a16:creationId xmlns:a16="http://schemas.microsoft.com/office/drawing/2014/main" id="{8FE8B7C3-8B59-8549-8C68-2E8C638BD529}"/>
              </a:ext>
            </a:extLst>
          </p:cNvPr>
          <p:cNvSpPr>
            <a:spLocks noGrp="1"/>
          </p:cNvSpPr>
          <p:nvPr>
            <p:ph type="sldNum" sz="quarter" idx="12"/>
          </p:nvPr>
        </p:nvSpPr>
        <p:spPr/>
        <p:txBody>
          <a:bodyPr/>
          <a:lstStyle/>
          <a:p>
            <a:fld id="{C12A61D8-3E62-D74B-9144-BC7070BCE14C}" type="slidenum">
              <a:rPr lang="fi-FI" smtClean="0"/>
              <a:t>4</a:t>
            </a:fld>
            <a:endParaRPr lang="fi-FI"/>
          </a:p>
        </p:txBody>
      </p:sp>
      <p:sp>
        <p:nvSpPr>
          <p:cNvPr id="8" name="Ellipsi 7">
            <a:extLst>
              <a:ext uri="{FF2B5EF4-FFF2-40B4-BE49-F238E27FC236}">
                <a16:creationId xmlns:a16="http://schemas.microsoft.com/office/drawing/2014/main" id="{8A30628E-1B9B-5249-8D0D-BD45C07EC6C2}"/>
              </a:ext>
            </a:extLst>
          </p:cNvPr>
          <p:cNvSpPr/>
          <p:nvPr/>
        </p:nvSpPr>
        <p:spPr>
          <a:xfrm>
            <a:off x="2951629" y="3664705"/>
            <a:ext cx="569259" cy="569259"/>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i-FI" sz="1400" dirty="0">
                <a:solidFill>
                  <a:schemeClr val="tx1"/>
                </a:solidFill>
              </a:rPr>
              <a:t>1%</a:t>
            </a:r>
          </a:p>
        </p:txBody>
      </p:sp>
      <p:sp>
        <p:nvSpPr>
          <p:cNvPr id="9" name="Ellipsi 8">
            <a:extLst>
              <a:ext uri="{FF2B5EF4-FFF2-40B4-BE49-F238E27FC236}">
                <a16:creationId xmlns:a16="http://schemas.microsoft.com/office/drawing/2014/main" id="{7341E7C9-A3E7-1741-A5CA-956E11E6C847}"/>
              </a:ext>
            </a:extLst>
          </p:cNvPr>
          <p:cNvSpPr/>
          <p:nvPr/>
        </p:nvSpPr>
        <p:spPr>
          <a:xfrm>
            <a:off x="5018082" y="739076"/>
            <a:ext cx="3494888" cy="3494888"/>
          </a:xfrm>
          <a:prstGeom prst="ellipse">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i-FI" sz="9600" dirty="0"/>
              <a:t>99%</a:t>
            </a:r>
          </a:p>
        </p:txBody>
      </p:sp>
      <p:sp>
        <p:nvSpPr>
          <p:cNvPr id="10" name="Tekstiruutu 9">
            <a:extLst>
              <a:ext uri="{FF2B5EF4-FFF2-40B4-BE49-F238E27FC236}">
                <a16:creationId xmlns:a16="http://schemas.microsoft.com/office/drawing/2014/main" id="{E360F825-3F47-6041-AC35-9697D92AD694}"/>
              </a:ext>
            </a:extLst>
          </p:cNvPr>
          <p:cNvSpPr txBox="1"/>
          <p:nvPr/>
        </p:nvSpPr>
        <p:spPr>
          <a:xfrm>
            <a:off x="2495310" y="4165155"/>
            <a:ext cx="628890" cy="369332"/>
          </a:xfrm>
          <a:prstGeom prst="rect">
            <a:avLst/>
          </a:prstGeom>
          <a:noFill/>
        </p:spPr>
        <p:txBody>
          <a:bodyPr wrap="none" rtlCol="0">
            <a:spAutoFit/>
          </a:bodyPr>
          <a:lstStyle/>
          <a:p>
            <a:r>
              <a:rPr lang="fi-FI" dirty="0">
                <a:latin typeface="Px Grotesk Light" panose="02060303030000020004" pitchFamily="18" charset="77"/>
              </a:rPr>
              <a:t>Idea</a:t>
            </a:r>
          </a:p>
        </p:txBody>
      </p:sp>
      <p:sp>
        <p:nvSpPr>
          <p:cNvPr id="11" name="Tekstiruutu 10">
            <a:extLst>
              <a:ext uri="{FF2B5EF4-FFF2-40B4-BE49-F238E27FC236}">
                <a16:creationId xmlns:a16="http://schemas.microsoft.com/office/drawing/2014/main" id="{AFCB0B8B-8E29-9B41-837D-EF595BD1AD1D}"/>
              </a:ext>
            </a:extLst>
          </p:cNvPr>
          <p:cNvSpPr txBox="1"/>
          <p:nvPr/>
        </p:nvSpPr>
        <p:spPr>
          <a:xfrm>
            <a:off x="4906023" y="4165155"/>
            <a:ext cx="1267335" cy="369332"/>
          </a:xfrm>
          <a:prstGeom prst="rect">
            <a:avLst/>
          </a:prstGeom>
          <a:noFill/>
        </p:spPr>
        <p:txBody>
          <a:bodyPr wrap="none" rtlCol="0">
            <a:spAutoFit/>
          </a:bodyPr>
          <a:lstStyle/>
          <a:p>
            <a:r>
              <a:rPr lang="fi-FI" dirty="0">
                <a:latin typeface="Px Grotesk Light" panose="02060303030000020004" pitchFamily="18" charset="77"/>
              </a:rPr>
              <a:t>Innovation</a:t>
            </a:r>
          </a:p>
        </p:txBody>
      </p:sp>
      <p:sp>
        <p:nvSpPr>
          <p:cNvPr id="12" name="Otsikko 1">
            <a:extLst>
              <a:ext uri="{FF2B5EF4-FFF2-40B4-BE49-F238E27FC236}">
                <a16:creationId xmlns:a16="http://schemas.microsoft.com/office/drawing/2014/main" id="{80EA29C6-7D94-214E-A874-2358DC13A9D5}"/>
              </a:ext>
            </a:extLst>
          </p:cNvPr>
          <p:cNvSpPr txBox="1">
            <a:spLocks/>
          </p:cNvSpPr>
          <p:nvPr/>
        </p:nvSpPr>
        <p:spPr>
          <a:xfrm>
            <a:off x="409817" y="697710"/>
            <a:ext cx="4307042" cy="253526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2800" kern="1200">
                <a:solidFill>
                  <a:schemeClr val="tx1"/>
                </a:solidFill>
                <a:latin typeface="Px Grotesk"/>
                <a:ea typeface="+mj-ea"/>
                <a:cs typeface="Px Grotesk"/>
              </a:defRPr>
            </a:lvl1pPr>
          </a:lstStyle>
          <a:p>
            <a:pPr algn="l"/>
            <a:r>
              <a:rPr lang="fi-FI" sz="1800" dirty="0"/>
              <a:t>Innovation is </a:t>
            </a:r>
            <a:r>
              <a:rPr lang="fi-FI" sz="1800" dirty="0" err="1"/>
              <a:t>more</a:t>
            </a:r>
            <a:r>
              <a:rPr lang="fi-FI" sz="1800" dirty="0"/>
              <a:t> </a:t>
            </a:r>
            <a:r>
              <a:rPr lang="fi-FI" sz="1800" dirty="0" err="1"/>
              <a:t>than</a:t>
            </a:r>
            <a:r>
              <a:rPr lang="fi-FI" sz="1800" dirty="0"/>
              <a:t> just </a:t>
            </a:r>
            <a:r>
              <a:rPr lang="fi-FI" sz="1800" dirty="0" err="1"/>
              <a:t>creating</a:t>
            </a:r>
            <a:r>
              <a:rPr lang="fi-FI" sz="1800" dirty="0"/>
              <a:t> </a:t>
            </a:r>
            <a:r>
              <a:rPr lang="fi-FI" sz="1800" dirty="0" err="1"/>
              <a:t>ideas</a:t>
            </a:r>
            <a:r>
              <a:rPr lang="fi-FI" sz="1800" dirty="0"/>
              <a:t>. It’s the holistic process of turning them into projects, products, services and partnerships.</a:t>
            </a:r>
          </a:p>
          <a:p>
            <a:pPr algn="l"/>
            <a:endParaRPr lang="fi-FI" sz="1800" dirty="0"/>
          </a:p>
          <a:p>
            <a:pPr algn="l"/>
            <a:r>
              <a:rPr lang="fi-FI" sz="1800" i="1" dirty="0"/>
              <a:t>”Genius is 1% </a:t>
            </a:r>
            <a:r>
              <a:rPr lang="fi-FI" sz="1800" i="1" dirty="0" err="1"/>
              <a:t>inspiration</a:t>
            </a:r>
            <a:r>
              <a:rPr lang="fi-FI" sz="1800" i="1" dirty="0"/>
              <a:t>,</a:t>
            </a:r>
          </a:p>
          <a:p>
            <a:pPr algn="l"/>
            <a:r>
              <a:rPr lang="fi-FI" sz="1800" i="1" dirty="0"/>
              <a:t>99% </a:t>
            </a:r>
            <a:r>
              <a:rPr lang="fi-FI" sz="1800" i="1" dirty="0" err="1"/>
              <a:t>perspiration</a:t>
            </a:r>
            <a:r>
              <a:rPr lang="fi-FI" sz="1800" i="1" dirty="0"/>
              <a:t>.”</a:t>
            </a:r>
          </a:p>
          <a:p>
            <a:pPr algn="l"/>
            <a:r>
              <a:rPr lang="fi-FI" sz="1800" dirty="0"/>
              <a:t>- Thomas Alva Edison -</a:t>
            </a:r>
          </a:p>
        </p:txBody>
      </p:sp>
      <p:sp>
        <p:nvSpPr>
          <p:cNvPr id="13" name="Footer Placeholder 4">
            <a:extLst>
              <a:ext uri="{FF2B5EF4-FFF2-40B4-BE49-F238E27FC236}">
                <a16:creationId xmlns:a16="http://schemas.microsoft.com/office/drawing/2014/main" id="{E3614B95-E91E-034D-9D7A-6966A46CE4B5}"/>
              </a:ext>
            </a:extLst>
          </p:cNvPr>
          <p:cNvSpPr>
            <a:spLocks noGrp="1"/>
          </p:cNvSpPr>
          <p:nvPr>
            <p:ph type="ftr" sz="quarter" idx="11"/>
          </p:nvPr>
        </p:nvSpPr>
        <p:spPr>
          <a:xfrm>
            <a:off x="3124200" y="4767263"/>
            <a:ext cx="2895600" cy="273844"/>
          </a:xfrm>
        </p:spPr>
        <p:txBody>
          <a:bodyPr/>
          <a:lstStyle/>
          <a:p>
            <a:r>
              <a:rPr lang="fi-FI" dirty="0"/>
              <a:t>© 2018 Keto Software – Private &amp; Confidential</a:t>
            </a:r>
          </a:p>
        </p:txBody>
      </p:sp>
    </p:spTree>
    <p:extLst>
      <p:ext uri="{BB962C8B-B14F-4D97-AF65-F5344CB8AC3E}">
        <p14:creationId xmlns:p14="http://schemas.microsoft.com/office/powerpoint/2010/main" val="3461565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20588" y="91999"/>
            <a:ext cx="7942730" cy="507831"/>
          </a:xfrm>
          <a:prstGeom prst="rect">
            <a:avLst/>
          </a:prstGeom>
          <a:noFill/>
        </p:spPr>
        <p:txBody>
          <a:bodyPr wrap="square" rtlCol="0">
            <a:spAutoFit/>
          </a:bodyPr>
          <a:lstStyle/>
          <a:p>
            <a:r>
              <a:rPr lang="fi-FI" sz="2700" dirty="0">
                <a:latin typeface="Px Grotesk" charset="0"/>
                <a:ea typeface="Px Grotesk" charset="0"/>
                <a:cs typeface="Px Grotesk" charset="0"/>
              </a:rPr>
              <a:t>Keto </a:t>
            </a:r>
            <a:r>
              <a:rPr lang="fi-FI" sz="2700" dirty="0" err="1">
                <a:latin typeface="Px Grotesk" charset="0"/>
                <a:ea typeface="Px Grotesk" charset="0"/>
                <a:cs typeface="Px Grotesk" charset="0"/>
              </a:rPr>
              <a:t>Supports</a:t>
            </a:r>
            <a:r>
              <a:rPr lang="fi-FI" sz="2700" dirty="0">
                <a:latin typeface="Px Grotesk" charset="0"/>
                <a:ea typeface="Px Grotesk" charset="0"/>
                <a:cs typeface="Px Grotesk" charset="0"/>
              </a:rPr>
              <a:t> a </a:t>
            </a:r>
            <a:r>
              <a:rPr lang="fi-FI" sz="2700" dirty="0" err="1">
                <a:latin typeface="Px Grotesk" charset="0"/>
                <a:ea typeface="Px Grotesk" charset="0"/>
                <a:cs typeface="Px Grotesk" charset="0"/>
              </a:rPr>
              <a:t>Roadmap</a:t>
            </a:r>
            <a:r>
              <a:rPr lang="fi-FI" sz="2700" dirty="0">
                <a:latin typeface="Px Grotesk" charset="0"/>
                <a:ea typeface="Px Grotesk" charset="0"/>
                <a:cs typeface="Px Grotesk" charset="0"/>
              </a:rPr>
              <a:t> </a:t>
            </a:r>
            <a:r>
              <a:rPr lang="fi-FI" sz="2700" dirty="0" err="1">
                <a:latin typeface="Px Grotesk" charset="0"/>
                <a:ea typeface="Px Grotesk" charset="0"/>
                <a:cs typeface="Px Grotesk" charset="0"/>
              </a:rPr>
              <a:t>from</a:t>
            </a:r>
            <a:r>
              <a:rPr lang="fi-FI" sz="2700" dirty="0">
                <a:latin typeface="Px Grotesk" charset="0"/>
                <a:ea typeface="Px Grotesk" charset="0"/>
                <a:cs typeface="Px Grotesk" charset="0"/>
              </a:rPr>
              <a:t> Idea to Innovation</a:t>
            </a:r>
          </a:p>
        </p:txBody>
      </p:sp>
      <p:sp>
        <p:nvSpPr>
          <p:cNvPr id="7" name="Circular Arrow 6"/>
          <p:cNvSpPr/>
          <p:nvPr/>
        </p:nvSpPr>
        <p:spPr>
          <a:xfrm>
            <a:off x="3816705" y="1018794"/>
            <a:ext cx="1525768" cy="1526000"/>
          </a:xfrm>
          <a:prstGeom prst="circularArrow">
            <a:avLst>
              <a:gd name="adj1" fmla="val 10980"/>
              <a:gd name="adj2" fmla="val 1142322"/>
              <a:gd name="adj3" fmla="val 4500000"/>
              <a:gd name="adj4" fmla="val 10800000"/>
              <a:gd name="adj5" fmla="val 12500"/>
            </a:avLst>
          </a:prstGeom>
          <a:solidFill>
            <a:srgbClr val="939493"/>
          </a:solidFill>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8" name="Freeform 7"/>
          <p:cNvSpPr/>
          <p:nvPr/>
        </p:nvSpPr>
        <p:spPr>
          <a:xfrm>
            <a:off x="5481871" y="1313140"/>
            <a:ext cx="1457951" cy="841382"/>
          </a:xfrm>
          <a:custGeom>
            <a:avLst/>
            <a:gdLst>
              <a:gd name="connsiteX0" fmla="*/ 0 w 1943935"/>
              <a:gd name="connsiteY0" fmla="*/ 0 h 1121842"/>
              <a:gd name="connsiteX1" fmla="*/ 1943935 w 1943935"/>
              <a:gd name="connsiteY1" fmla="*/ 0 h 1121842"/>
              <a:gd name="connsiteX2" fmla="*/ 1943935 w 1943935"/>
              <a:gd name="connsiteY2" fmla="*/ 1121842 h 1121842"/>
              <a:gd name="connsiteX3" fmla="*/ 0 w 1943935"/>
              <a:gd name="connsiteY3" fmla="*/ 1121842 h 1121842"/>
              <a:gd name="connsiteX4" fmla="*/ 0 w 1943935"/>
              <a:gd name="connsiteY4" fmla="*/ 0 h 1121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935" h="1121842">
                <a:moveTo>
                  <a:pt x="0" y="0"/>
                </a:moveTo>
                <a:lnTo>
                  <a:pt x="1943935" y="0"/>
                </a:lnTo>
                <a:lnTo>
                  <a:pt x="1943935" y="1121842"/>
                </a:lnTo>
                <a:lnTo>
                  <a:pt x="0" y="112184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478" tIns="10478" rIns="10478" bIns="10478" numCol="1" spcCol="1270" anchor="ctr" anchorCtr="0">
            <a:noAutofit/>
          </a:bodyPr>
          <a:lstStyle/>
          <a:p>
            <a:pPr marL="0" lvl="1" defTabSz="566738">
              <a:lnSpc>
                <a:spcPct val="90000"/>
              </a:lnSpc>
              <a:spcBef>
                <a:spcPct val="0"/>
              </a:spcBef>
              <a:spcAft>
                <a:spcPct val="15000"/>
              </a:spcAft>
            </a:pPr>
            <a:r>
              <a:rPr lang="fi-FI" sz="1200" dirty="0">
                <a:latin typeface="Px Grotesk Light" charset="0"/>
                <a:ea typeface="Px Grotesk Light" charset="0"/>
                <a:cs typeface="Px Grotesk Light" charset="0"/>
              </a:rPr>
              <a:t>Culture</a:t>
            </a:r>
          </a:p>
          <a:p>
            <a:pPr marL="0" lvl="1" defTabSz="566738">
              <a:lnSpc>
                <a:spcPct val="90000"/>
              </a:lnSpc>
              <a:spcBef>
                <a:spcPct val="0"/>
              </a:spcBef>
              <a:spcAft>
                <a:spcPct val="15000"/>
              </a:spcAft>
            </a:pPr>
            <a:r>
              <a:rPr lang="fi-FI" sz="1200" dirty="0" err="1">
                <a:latin typeface="Px Grotesk Light" charset="0"/>
                <a:ea typeface="Px Grotesk Light" charset="0"/>
                <a:cs typeface="Px Grotesk Light" charset="0"/>
              </a:rPr>
              <a:t>Creativity</a:t>
            </a:r>
            <a:endParaRPr lang="fi-FI" sz="1200" dirty="0">
              <a:latin typeface="Px Grotesk Light" charset="0"/>
              <a:ea typeface="Px Grotesk Light" charset="0"/>
              <a:cs typeface="Px Grotesk Light" charset="0"/>
            </a:endParaRPr>
          </a:p>
          <a:p>
            <a:pPr marL="0" lvl="1" defTabSz="566738">
              <a:lnSpc>
                <a:spcPct val="90000"/>
              </a:lnSpc>
              <a:spcBef>
                <a:spcPct val="0"/>
              </a:spcBef>
              <a:spcAft>
                <a:spcPct val="15000"/>
              </a:spcAft>
            </a:pPr>
            <a:r>
              <a:rPr lang="fi-FI" sz="1200" dirty="0" err="1">
                <a:latin typeface="Px Grotesk Light" charset="0"/>
                <a:ea typeface="Px Grotesk Light" charset="0"/>
                <a:cs typeface="Px Grotesk Light" charset="0"/>
              </a:rPr>
              <a:t>Openness</a:t>
            </a:r>
            <a:endParaRPr lang="fi-FI" sz="1200" dirty="0">
              <a:latin typeface="Px Grotesk Light" charset="0"/>
              <a:ea typeface="Px Grotesk Light" charset="0"/>
              <a:cs typeface="Px Grotesk Light" charset="0"/>
            </a:endParaRPr>
          </a:p>
        </p:txBody>
      </p:sp>
      <p:sp>
        <p:nvSpPr>
          <p:cNvPr id="9" name="Freeform 8"/>
          <p:cNvSpPr/>
          <p:nvPr/>
        </p:nvSpPr>
        <p:spPr>
          <a:xfrm>
            <a:off x="5481871" y="969406"/>
            <a:ext cx="1168429" cy="584075"/>
          </a:xfrm>
          <a:custGeom>
            <a:avLst/>
            <a:gdLst>
              <a:gd name="connsiteX0" fmla="*/ 0 w 1557905"/>
              <a:gd name="connsiteY0" fmla="*/ 0 h 778766"/>
              <a:gd name="connsiteX1" fmla="*/ 1557905 w 1557905"/>
              <a:gd name="connsiteY1" fmla="*/ 0 h 778766"/>
              <a:gd name="connsiteX2" fmla="*/ 1557905 w 1557905"/>
              <a:gd name="connsiteY2" fmla="*/ 778766 h 778766"/>
              <a:gd name="connsiteX3" fmla="*/ 0 w 1557905"/>
              <a:gd name="connsiteY3" fmla="*/ 778766 h 778766"/>
              <a:gd name="connsiteX4" fmla="*/ 0 w 1557905"/>
              <a:gd name="connsiteY4" fmla="*/ 0 h 778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7905" h="778766">
                <a:moveTo>
                  <a:pt x="0" y="0"/>
                </a:moveTo>
                <a:lnTo>
                  <a:pt x="1557905" y="0"/>
                </a:lnTo>
                <a:lnTo>
                  <a:pt x="1557905" y="778766"/>
                </a:lnTo>
                <a:lnTo>
                  <a:pt x="0" y="77876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59" tIns="12859" rIns="12859" bIns="12859" numCol="1" spcCol="1270" anchor="ctr" anchorCtr="0">
            <a:noAutofit/>
          </a:bodyPr>
          <a:lstStyle/>
          <a:p>
            <a:pPr defTabSz="900113">
              <a:lnSpc>
                <a:spcPct val="90000"/>
              </a:lnSpc>
              <a:spcBef>
                <a:spcPct val="0"/>
              </a:spcBef>
              <a:spcAft>
                <a:spcPct val="35000"/>
              </a:spcAft>
            </a:pPr>
            <a:r>
              <a:rPr lang="fi-FI" sz="1500" b="1" dirty="0">
                <a:latin typeface="Px Grotesk" charset="0"/>
                <a:ea typeface="Px Grotesk" charset="0"/>
                <a:cs typeface="Px Grotesk" charset="0"/>
              </a:rPr>
              <a:t>Idea</a:t>
            </a:r>
          </a:p>
        </p:txBody>
      </p:sp>
      <p:sp>
        <p:nvSpPr>
          <p:cNvPr id="10" name="Shape 9"/>
          <p:cNvSpPr/>
          <p:nvPr/>
        </p:nvSpPr>
        <p:spPr>
          <a:xfrm>
            <a:off x="3370200" y="1841512"/>
            <a:ext cx="1525768" cy="1526000"/>
          </a:xfrm>
          <a:prstGeom prst="leftCircularArrow">
            <a:avLst>
              <a:gd name="adj1" fmla="val 10980"/>
              <a:gd name="adj2" fmla="val 1142322"/>
              <a:gd name="adj3" fmla="val 6300000"/>
              <a:gd name="adj4" fmla="val 18900000"/>
              <a:gd name="adj5" fmla="val 12500"/>
            </a:avLst>
          </a:prstGeom>
          <a:solidFill>
            <a:srgbClr val="AC6FAF"/>
          </a:solidFill>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11" name="Freeform 10"/>
          <p:cNvSpPr/>
          <p:nvPr/>
        </p:nvSpPr>
        <p:spPr>
          <a:xfrm>
            <a:off x="990411" y="2604512"/>
            <a:ext cx="2348806" cy="841382"/>
          </a:xfrm>
          <a:custGeom>
            <a:avLst/>
            <a:gdLst>
              <a:gd name="connsiteX0" fmla="*/ 0 w 3131741"/>
              <a:gd name="connsiteY0" fmla="*/ 0 h 1121842"/>
              <a:gd name="connsiteX1" fmla="*/ 3131741 w 3131741"/>
              <a:gd name="connsiteY1" fmla="*/ 0 h 1121842"/>
              <a:gd name="connsiteX2" fmla="*/ 3131741 w 3131741"/>
              <a:gd name="connsiteY2" fmla="*/ 1121842 h 1121842"/>
              <a:gd name="connsiteX3" fmla="*/ 0 w 3131741"/>
              <a:gd name="connsiteY3" fmla="*/ 1121842 h 1121842"/>
              <a:gd name="connsiteX4" fmla="*/ 0 w 3131741"/>
              <a:gd name="connsiteY4" fmla="*/ 0 h 1121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1741" h="1121842">
                <a:moveTo>
                  <a:pt x="0" y="0"/>
                </a:moveTo>
                <a:lnTo>
                  <a:pt x="3131741" y="0"/>
                </a:lnTo>
                <a:lnTo>
                  <a:pt x="3131741" y="1121842"/>
                </a:lnTo>
                <a:lnTo>
                  <a:pt x="0" y="112184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001" tIns="10001" rIns="10001" bIns="10001" numCol="1" spcCol="1270" anchor="ctr" anchorCtr="0">
            <a:noAutofit/>
          </a:bodyPr>
          <a:lstStyle/>
          <a:p>
            <a:pPr marL="0" lvl="1" algn="r" defTabSz="533400">
              <a:lnSpc>
                <a:spcPct val="90000"/>
              </a:lnSpc>
              <a:spcBef>
                <a:spcPct val="0"/>
              </a:spcBef>
              <a:spcAft>
                <a:spcPct val="15000"/>
              </a:spcAft>
            </a:pPr>
            <a:r>
              <a:rPr lang="fi-FI" sz="1200" dirty="0" err="1">
                <a:latin typeface="Px Grotesk Light" charset="0"/>
                <a:ea typeface="Px Grotesk Light" charset="0"/>
                <a:cs typeface="Px Grotesk Light" charset="0"/>
              </a:rPr>
              <a:t>Transparency</a:t>
            </a:r>
            <a:endParaRPr lang="fi-FI" sz="1200" dirty="0">
              <a:latin typeface="Px Grotesk Light" charset="0"/>
              <a:ea typeface="Px Grotesk Light" charset="0"/>
              <a:cs typeface="Px Grotesk Light" charset="0"/>
            </a:endParaRPr>
          </a:p>
          <a:p>
            <a:pPr marL="0" lvl="1" algn="r" defTabSz="533400">
              <a:lnSpc>
                <a:spcPct val="90000"/>
              </a:lnSpc>
              <a:spcBef>
                <a:spcPct val="0"/>
              </a:spcBef>
              <a:spcAft>
                <a:spcPct val="15000"/>
              </a:spcAft>
            </a:pPr>
            <a:r>
              <a:rPr lang="fi-FI" sz="1200" dirty="0" err="1">
                <a:latin typeface="Px Grotesk Light" charset="0"/>
                <a:ea typeface="Px Grotesk Light" charset="0"/>
                <a:cs typeface="Px Grotesk Light" charset="0"/>
              </a:rPr>
              <a:t>Follow</a:t>
            </a:r>
            <a:r>
              <a:rPr lang="fi-FI" sz="1200" dirty="0">
                <a:latin typeface="Px Grotesk Light" charset="0"/>
                <a:ea typeface="Px Grotesk Light" charset="0"/>
                <a:cs typeface="Px Grotesk Light" charset="0"/>
              </a:rPr>
              <a:t> </a:t>
            </a:r>
            <a:r>
              <a:rPr lang="fi-FI" sz="1200" dirty="0" err="1">
                <a:latin typeface="Px Grotesk Light" charset="0"/>
                <a:ea typeface="Px Grotesk Light" charset="0"/>
                <a:cs typeface="Px Grotesk Light" charset="0"/>
              </a:rPr>
              <a:t>up</a:t>
            </a:r>
            <a:r>
              <a:rPr lang="fi-FI" sz="1200" dirty="0">
                <a:latin typeface="Px Grotesk Light" charset="0"/>
                <a:ea typeface="Px Grotesk Light" charset="0"/>
                <a:cs typeface="Px Grotesk Light" charset="0"/>
              </a:rPr>
              <a:t> and </a:t>
            </a:r>
            <a:r>
              <a:rPr lang="fi-FI" sz="1200" dirty="0" err="1">
                <a:latin typeface="Px Grotesk Light" charset="0"/>
                <a:ea typeface="Px Grotesk Light" charset="0"/>
                <a:cs typeface="Px Grotesk Light" charset="0"/>
              </a:rPr>
              <a:t>learning</a:t>
            </a:r>
            <a:endParaRPr lang="fi-FI" sz="1200" dirty="0">
              <a:latin typeface="Px Grotesk Light" charset="0"/>
              <a:ea typeface="Px Grotesk Light" charset="0"/>
              <a:cs typeface="Px Grotesk Light" charset="0"/>
            </a:endParaRPr>
          </a:p>
          <a:p>
            <a:pPr marL="0" lvl="1" algn="r" defTabSz="533400">
              <a:lnSpc>
                <a:spcPct val="90000"/>
              </a:lnSpc>
              <a:spcBef>
                <a:spcPct val="0"/>
              </a:spcBef>
              <a:spcAft>
                <a:spcPct val="15000"/>
              </a:spcAft>
            </a:pPr>
            <a:r>
              <a:rPr lang="fi-FI" sz="1200" dirty="0" err="1">
                <a:latin typeface="Px Grotesk Light" charset="0"/>
                <a:ea typeface="Px Grotesk Light" charset="0"/>
                <a:cs typeface="Px Grotesk Light" charset="0"/>
              </a:rPr>
              <a:t>Balance</a:t>
            </a:r>
            <a:r>
              <a:rPr lang="fi-FI" sz="1200" dirty="0">
                <a:latin typeface="Px Grotesk Light" charset="0"/>
                <a:ea typeface="Px Grotesk Light" charset="0"/>
                <a:cs typeface="Px Grotesk Light" charset="0"/>
              </a:rPr>
              <a:t> of </a:t>
            </a:r>
            <a:r>
              <a:rPr lang="fi-FI" sz="1200" dirty="0" err="1">
                <a:latin typeface="Px Grotesk Light" charset="0"/>
                <a:ea typeface="Px Grotesk Light" charset="0"/>
                <a:cs typeface="Px Grotesk Light" charset="0"/>
              </a:rPr>
              <a:t>resources</a:t>
            </a:r>
            <a:endParaRPr lang="fi-FI" sz="1200" dirty="0">
              <a:latin typeface="Px Grotesk Light" charset="0"/>
              <a:ea typeface="Px Grotesk Light" charset="0"/>
              <a:cs typeface="Px Grotesk Light" charset="0"/>
            </a:endParaRPr>
          </a:p>
          <a:p>
            <a:pPr marL="0" lvl="1" algn="r" defTabSz="533400">
              <a:lnSpc>
                <a:spcPct val="90000"/>
              </a:lnSpc>
              <a:spcBef>
                <a:spcPct val="0"/>
              </a:spcBef>
              <a:spcAft>
                <a:spcPct val="15000"/>
              </a:spcAft>
            </a:pPr>
            <a:r>
              <a:rPr lang="fi-FI" sz="1200" dirty="0" err="1">
                <a:latin typeface="Px Grotesk Light" charset="0"/>
                <a:ea typeface="Px Grotesk Light" charset="0"/>
                <a:cs typeface="Px Grotesk Light" charset="0"/>
              </a:rPr>
              <a:t>Holistic</a:t>
            </a:r>
            <a:r>
              <a:rPr lang="fi-FI" sz="1200" dirty="0">
                <a:latin typeface="Px Grotesk Light" charset="0"/>
                <a:ea typeface="Px Grotesk Light" charset="0"/>
                <a:cs typeface="Px Grotesk Light" charset="0"/>
              </a:rPr>
              <a:t> </a:t>
            </a:r>
            <a:r>
              <a:rPr lang="fi-FI" sz="1200" dirty="0" err="1">
                <a:latin typeface="Px Grotesk Light" charset="0"/>
                <a:ea typeface="Px Grotesk Light" charset="0"/>
                <a:cs typeface="Px Grotesk Light" charset="0"/>
              </a:rPr>
              <a:t>view</a:t>
            </a:r>
            <a:endParaRPr lang="fi-FI" sz="1200" dirty="0">
              <a:latin typeface="Px Grotesk Light" charset="0"/>
              <a:ea typeface="Px Grotesk Light" charset="0"/>
              <a:cs typeface="Px Grotesk Light" charset="0"/>
            </a:endParaRPr>
          </a:p>
        </p:txBody>
      </p:sp>
      <p:sp>
        <p:nvSpPr>
          <p:cNvPr id="12" name="Freeform 11"/>
          <p:cNvSpPr/>
          <p:nvPr/>
        </p:nvSpPr>
        <p:spPr>
          <a:xfrm>
            <a:off x="2185929" y="2190817"/>
            <a:ext cx="1168429" cy="584075"/>
          </a:xfrm>
          <a:custGeom>
            <a:avLst/>
            <a:gdLst>
              <a:gd name="connsiteX0" fmla="*/ 0 w 1557905"/>
              <a:gd name="connsiteY0" fmla="*/ 0 h 778766"/>
              <a:gd name="connsiteX1" fmla="*/ 1557905 w 1557905"/>
              <a:gd name="connsiteY1" fmla="*/ 0 h 778766"/>
              <a:gd name="connsiteX2" fmla="*/ 1557905 w 1557905"/>
              <a:gd name="connsiteY2" fmla="*/ 778766 h 778766"/>
              <a:gd name="connsiteX3" fmla="*/ 0 w 1557905"/>
              <a:gd name="connsiteY3" fmla="*/ 778766 h 778766"/>
              <a:gd name="connsiteX4" fmla="*/ 0 w 1557905"/>
              <a:gd name="connsiteY4" fmla="*/ 0 h 778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7905" h="778766">
                <a:moveTo>
                  <a:pt x="0" y="0"/>
                </a:moveTo>
                <a:lnTo>
                  <a:pt x="1557905" y="0"/>
                </a:lnTo>
                <a:lnTo>
                  <a:pt x="1557905" y="778766"/>
                </a:lnTo>
                <a:lnTo>
                  <a:pt x="0" y="77876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59" tIns="12859" rIns="12859" bIns="12859" numCol="1" spcCol="1270" anchor="ctr" anchorCtr="0">
            <a:noAutofit/>
          </a:bodyPr>
          <a:lstStyle/>
          <a:p>
            <a:pPr algn="r" defTabSz="900113">
              <a:lnSpc>
                <a:spcPct val="90000"/>
              </a:lnSpc>
              <a:spcBef>
                <a:spcPct val="0"/>
              </a:spcBef>
              <a:spcAft>
                <a:spcPct val="35000"/>
              </a:spcAft>
            </a:pPr>
            <a:r>
              <a:rPr lang="fi-FI" sz="1500" b="1" dirty="0" err="1">
                <a:latin typeface="Px Grotesk" charset="0"/>
                <a:ea typeface="Px Grotesk" charset="0"/>
                <a:cs typeface="Px Grotesk" charset="0"/>
              </a:rPr>
              <a:t>Execution</a:t>
            </a:r>
            <a:endParaRPr lang="fi-FI" sz="1500" b="1" dirty="0">
              <a:latin typeface="Px Grotesk" charset="0"/>
              <a:ea typeface="Px Grotesk" charset="0"/>
              <a:cs typeface="Px Grotesk" charset="0"/>
            </a:endParaRPr>
          </a:p>
        </p:txBody>
      </p:sp>
      <p:sp>
        <p:nvSpPr>
          <p:cNvPr id="13" name="Block Arc 12"/>
          <p:cNvSpPr/>
          <p:nvPr/>
        </p:nvSpPr>
        <p:spPr>
          <a:xfrm>
            <a:off x="3929746" y="2766118"/>
            <a:ext cx="1310870" cy="1311396"/>
          </a:xfrm>
          <a:prstGeom prst="blockArc">
            <a:avLst>
              <a:gd name="adj1" fmla="val 13500000"/>
              <a:gd name="adj2" fmla="val 10800000"/>
              <a:gd name="adj3" fmla="val 12740"/>
            </a:avLst>
          </a:prstGeom>
          <a:solidFill>
            <a:srgbClr val="FDE881"/>
          </a:solidFill>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14" name="Freeform 13"/>
          <p:cNvSpPr/>
          <p:nvPr/>
        </p:nvSpPr>
        <p:spPr>
          <a:xfrm>
            <a:off x="5455514" y="3176872"/>
            <a:ext cx="2124780" cy="841382"/>
          </a:xfrm>
          <a:custGeom>
            <a:avLst/>
            <a:gdLst>
              <a:gd name="connsiteX0" fmla="*/ 0 w 2833040"/>
              <a:gd name="connsiteY0" fmla="*/ 0 h 1121842"/>
              <a:gd name="connsiteX1" fmla="*/ 2833040 w 2833040"/>
              <a:gd name="connsiteY1" fmla="*/ 0 h 1121842"/>
              <a:gd name="connsiteX2" fmla="*/ 2833040 w 2833040"/>
              <a:gd name="connsiteY2" fmla="*/ 1121842 h 1121842"/>
              <a:gd name="connsiteX3" fmla="*/ 0 w 2833040"/>
              <a:gd name="connsiteY3" fmla="*/ 1121842 h 1121842"/>
              <a:gd name="connsiteX4" fmla="*/ 0 w 2833040"/>
              <a:gd name="connsiteY4" fmla="*/ 0 h 1121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3040" h="1121842">
                <a:moveTo>
                  <a:pt x="0" y="0"/>
                </a:moveTo>
                <a:lnTo>
                  <a:pt x="2833040" y="0"/>
                </a:lnTo>
                <a:lnTo>
                  <a:pt x="2833040" y="1121842"/>
                </a:lnTo>
                <a:lnTo>
                  <a:pt x="0" y="112184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001" tIns="10001" rIns="10001" bIns="10001" numCol="1" spcCol="1270" anchor="ctr" anchorCtr="0">
            <a:noAutofit/>
          </a:bodyPr>
          <a:lstStyle/>
          <a:p>
            <a:pPr marL="0" lvl="1" defTabSz="533400">
              <a:lnSpc>
                <a:spcPct val="90000"/>
              </a:lnSpc>
              <a:spcBef>
                <a:spcPct val="0"/>
              </a:spcBef>
              <a:spcAft>
                <a:spcPct val="15000"/>
              </a:spcAft>
            </a:pPr>
            <a:r>
              <a:rPr lang="fi-FI" sz="1200" dirty="0" err="1">
                <a:latin typeface="Px Grotesk Light" charset="0"/>
                <a:ea typeface="Px Grotesk Light" charset="0"/>
                <a:cs typeface="Px Grotesk Light" charset="0"/>
              </a:rPr>
              <a:t>Quality</a:t>
            </a:r>
            <a:r>
              <a:rPr lang="fi-FI" sz="1200" dirty="0">
                <a:latin typeface="Px Grotesk Light" charset="0"/>
                <a:ea typeface="Px Grotesk Light" charset="0"/>
                <a:cs typeface="Px Grotesk Light" charset="0"/>
              </a:rPr>
              <a:t> and </a:t>
            </a:r>
            <a:r>
              <a:rPr lang="fi-FI" sz="1200" dirty="0" err="1">
                <a:latin typeface="Px Grotesk Light" charset="0"/>
                <a:ea typeface="Px Grotesk Light" charset="0"/>
                <a:cs typeface="Px Grotesk Light" charset="0"/>
              </a:rPr>
              <a:t>costs</a:t>
            </a:r>
            <a:endParaRPr lang="fi-FI" sz="1200" dirty="0">
              <a:latin typeface="Px Grotesk Light" charset="0"/>
              <a:ea typeface="Px Grotesk Light" charset="0"/>
              <a:cs typeface="Px Grotesk Light" charset="0"/>
            </a:endParaRPr>
          </a:p>
          <a:p>
            <a:pPr marL="0" lvl="1" defTabSz="533400">
              <a:lnSpc>
                <a:spcPct val="90000"/>
              </a:lnSpc>
              <a:spcBef>
                <a:spcPct val="0"/>
              </a:spcBef>
              <a:spcAft>
                <a:spcPct val="15000"/>
              </a:spcAft>
            </a:pPr>
            <a:r>
              <a:rPr lang="fi-FI" sz="1200" dirty="0" err="1">
                <a:latin typeface="Px Grotesk Light" charset="0"/>
                <a:ea typeface="Px Grotesk Light" charset="0"/>
                <a:cs typeface="Px Grotesk Light" charset="0"/>
              </a:rPr>
              <a:t>Operational</a:t>
            </a:r>
            <a:r>
              <a:rPr lang="fi-FI" sz="1200" dirty="0">
                <a:latin typeface="Px Grotesk Light" charset="0"/>
                <a:ea typeface="Px Grotesk Light" charset="0"/>
                <a:cs typeface="Px Grotesk Light" charset="0"/>
              </a:rPr>
              <a:t> </a:t>
            </a:r>
            <a:r>
              <a:rPr lang="fi-FI" sz="1200" dirty="0" err="1">
                <a:latin typeface="Px Grotesk Light" charset="0"/>
                <a:ea typeface="Px Grotesk Light" charset="0"/>
                <a:cs typeface="Px Grotesk Light" charset="0"/>
              </a:rPr>
              <a:t>efficiency</a:t>
            </a:r>
            <a:endParaRPr lang="fi-FI" sz="1200" dirty="0">
              <a:latin typeface="Px Grotesk Light" charset="0"/>
              <a:ea typeface="Px Grotesk Light" charset="0"/>
              <a:cs typeface="Px Grotesk Light" charset="0"/>
            </a:endParaRPr>
          </a:p>
          <a:p>
            <a:pPr marL="0" lvl="1" defTabSz="533400">
              <a:lnSpc>
                <a:spcPct val="90000"/>
              </a:lnSpc>
              <a:spcBef>
                <a:spcPct val="0"/>
              </a:spcBef>
              <a:spcAft>
                <a:spcPct val="15000"/>
              </a:spcAft>
            </a:pPr>
            <a:r>
              <a:rPr lang="fi-FI" sz="1200" dirty="0" err="1">
                <a:latin typeface="Px Grotesk Light" charset="0"/>
                <a:ea typeface="Px Grotesk Light" charset="0"/>
                <a:cs typeface="Px Grotesk Light" charset="0"/>
              </a:rPr>
              <a:t>Competiveness</a:t>
            </a:r>
            <a:endParaRPr lang="fi-FI" sz="1200" dirty="0">
              <a:latin typeface="Px Grotesk Light" charset="0"/>
              <a:ea typeface="Px Grotesk Light" charset="0"/>
              <a:cs typeface="Px Grotesk Light" charset="0"/>
            </a:endParaRPr>
          </a:p>
          <a:p>
            <a:pPr marL="0" lvl="1" defTabSz="533400">
              <a:lnSpc>
                <a:spcPct val="90000"/>
              </a:lnSpc>
              <a:spcBef>
                <a:spcPct val="0"/>
              </a:spcBef>
              <a:spcAft>
                <a:spcPct val="15000"/>
              </a:spcAft>
            </a:pPr>
            <a:r>
              <a:rPr lang="fi-FI" sz="1200" dirty="0" err="1">
                <a:latin typeface="Px Grotesk Light" charset="0"/>
                <a:ea typeface="Px Grotesk Light" charset="0"/>
                <a:cs typeface="Px Grotesk Light" charset="0"/>
              </a:rPr>
              <a:t>Growth</a:t>
            </a:r>
            <a:r>
              <a:rPr lang="fi-FI" sz="1200" dirty="0">
                <a:latin typeface="Px Grotesk Light" charset="0"/>
                <a:ea typeface="Px Grotesk Light" charset="0"/>
                <a:cs typeface="Px Grotesk Light" charset="0"/>
              </a:rPr>
              <a:t> </a:t>
            </a:r>
            <a:r>
              <a:rPr lang="fi-FI" sz="1200" dirty="0" err="1">
                <a:latin typeface="Px Grotesk Light" charset="0"/>
                <a:ea typeface="Px Grotesk Light" charset="0"/>
                <a:cs typeface="Px Grotesk Light" charset="0"/>
              </a:rPr>
              <a:t>engine</a:t>
            </a:r>
            <a:endParaRPr lang="fi-FI" sz="1200" dirty="0">
              <a:latin typeface="Px Grotesk Light" charset="0"/>
              <a:ea typeface="Px Grotesk Light" charset="0"/>
              <a:cs typeface="Px Grotesk Light" charset="0"/>
            </a:endParaRPr>
          </a:p>
        </p:txBody>
      </p:sp>
      <p:sp>
        <p:nvSpPr>
          <p:cNvPr id="15" name="Freeform 14"/>
          <p:cNvSpPr/>
          <p:nvPr/>
        </p:nvSpPr>
        <p:spPr>
          <a:xfrm>
            <a:off x="5455514" y="2766118"/>
            <a:ext cx="1168429" cy="584075"/>
          </a:xfrm>
          <a:custGeom>
            <a:avLst/>
            <a:gdLst>
              <a:gd name="connsiteX0" fmla="*/ 0 w 1557905"/>
              <a:gd name="connsiteY0" fmla="*/ 0 h 778766"/>
              <a:gd name="connsiteX1" fmla="*/ 1557905 w 1557905"/>
              <a:gd name="connsiteY1" fmla="*/ 0 h 778766"/>
              <a:gd name="connsiteX2" fmla="*/ 1557905 w 1557905"/>
              <a:gd name="connsiteY2" fmla="*/ 778766 h 778766"/>
              <a:gd name="connsiteX3" fmla="*/ 0 w 1557905"/>
              <a:gd name="connsiteY3" fmla="*/ 778766 h 778766"/>
              <a:gd name="connsiteX4" fmla="*/ 0 w 1557905"/>
              <a:gd name="connsiteY4" fmla="*/ 0 h 778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7905" h="778766">
                <a:moveTo>
                  <a:pt x="0" y="0"/>
                </a:moveTo>
                <a:lnTo>
                  <a:pt x="1557905" y="0"/>
                </a:lnTo>
                <a:lnTo>
                  <a:pt x="1557905" y="778766"/>
                </a:lnTo>
                <a:lnTo>
                  <a:pt x="0" y="77876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59" tIns="12859" rIns="12859" bIns="12859" numCol="1" spcCol="1270" anchor="ctr" anchorCtr="0">
            <a:noAutofit/>
          </a:bodyPr>
          <a:lstStyle/>
          <a:p>
            <a:pPr defTabSz="900113">
              <a:lnSpc>
                <a:spcPct val="90000"/>
              </a:lnSpc>
              <a:spcBef>
                <a:spcPct val="0"/>
              </a:spcBef>
              <a:spcAft>
                <a:spcPct val="35000"/>
              </a:spcAft>
            </a:pPr>
            <a:r>
              <a:rPr lang="fi-FI" sz="1500" b="1" dirty="0">
                <a:latin typeface="Px Grotesk" charset="0"/>
                <a:ea typeface="Px Grotesk" charset="0"/>
                <a:cs typeface="Px Grotesk" charset="0"/>
              </a:rPr>
              <a:t>Innovation</a:t>
            </a:r>
          </a:p>
        </p:txBody>
      </p:sp>
      <p:sp>
        <p:nvSpPr>
          <p:cNvPr id="16" name="Slide Number Placeholder 6">
            <a:extLst>
              <a:ext uri="{FF2B5EF4-FFF2-40B4-BE49-F238E27FC236}">
                <a16:creationId xmlns:a16="http://schemas.microsoft.com/office/drawing/2014/main" id="{2FCE3693-50B4-4B60-B1E9-BCBF68850B8B}"/>
              </a:ext>
            </a:extLst>
          </p:cNvPr>
          <p:cNvSpPr>
            <a:spLocks noGrp="1"/>
          </p:cNvSpPr>
          <p:nvPr>
            <p:ph type="sldNum" sz="quarter" idx="12"/>
          </p:nvPr>
        </p:nvSpPr>
        <p:spPr>
          <a:xfrm>
            <a:off x="8166924" y="4767263"/>
            <a:ext cx="519875" cy="273844"/>
          </a:xfrm>
        </p:spPr>
        <p:txBody>
          <a:bodyPr/>
          <a:lstStyle/>
          <a:p>
            <a:fld id="{C12A61D8-3E62-D74B-9144-BC7070BCE14C}" type="slidenum">
              <a:rPr lang="fi-FI" smtClean="0"/>
              <a:pPr/>
              <a:t>5</a:t>
            </a:fld>
            <a:endParaRPr lang="fi-FI" dirty="0"/>
          </a:p>
        </p:txBody>
      </p:sp>
      <p:sp>
        <p:nvSpPr>
          <p:cNvPr id="19" name="Päivämäärän paikkamerkki 2">
            <a:extLst>
              <a:ext uri="{FF2B5EF4-FFF2-40B4-BE49-F238E27FC236}">
                <a16:creationId xmlns:a16="http://schemas.microsoft.com/office/drawing/2014/main" id="{3E0C82D6-CD36-446D-952C-ABB7B62CBFBC}"/>
              </a:ext>
            </a:extLst>
          </p:cNvPr>
          <p:cNvSpPr>
            <a:spLocks noGrp="1"/>
          </p:cNvSpPr>
          <p:nvPr>
            <p:ph type="dt" sz="half" idx="10"/>
          </p:nvPr>
        </p:nvSpPr>
        <p:spPr>
          <a:xfrm>
            <a:off x="457199" y="4767263"/>
            <a:ext cx="1457570" cy="273844"/>
          </a:xfrm>
        </p:spPr>
        <p:txBody>
          <a:bodyPr/>
          <a:lstStyle/>
          <a:p>
            <a:fld id="{7A42937D-4AAE-E442-AE63-A524ABF91CD1}" type="datetime1">
              <a:rPr lang="fi-FI" smtClean="0"/>
              <a:t>26.9.2019</a:t>
            </a:fld>
            <a:endParaRPr lang="fi-FI" dirty="0"/>
          </a:p>
        </p:txBody>
      </p:sp>
      <p:sp>
        <p:nvSpPr>
          <p:cNvPr id="20" name="Footer Placeholder 4">
            <a:extLst>
              <a:ext uri="{FF2B5EF4-FFF2-40B4-BE49-F238E27FC236}">
                <a16:creationId xmlns:a16="http://schemas.microsoft.com/office/drawing/2014/main" id="{E8D25BA1-FDDE-463A-916C-1D6E6A6B0F7B}"/>
              </a:ext>
            </a:extLst>
          </p:cNvPr>
          <p:cNvSpPr>
            <a:spLocks noGrp="1"/>
          </p:cNvSpPr>
          <p:nvPr>
            <p:ph type="ftr" sz="quarter" idx="11"/>
          </p:nvPr>
        </p:nvSpPr>
        <p:spPr>
          <a:xfrm>
            <a:off x="3124200" y="4767263"/>
            <a:ext cx="2895600" cy="273844"/>
          </a:xfrm>
        </p:spPr>
        <p:txBody>
          <a:bodyPr/>
          <a:lstStyle/>
          <a:p>
            <a:r>
              <a:rPr lang="fi-FI" dirty="0"/>
              <a:t>© 2019 Keto Software – Private &amp; Confidential</a:t>
            </a:r>
          </a:p>
        </p:txBody>
      </p:sp>
    </p:spTree>
    <p:custDataLst>
      <p:tags r:id="rId1"/>
    </p:custDataLst>
    <p:extLst>
      <p:ext uri="{BB962C8B-B14F-4D97-AF65-F5344CB8AC3E}">
        <p14:creationId xmlns:p14="http://schemas.microsoft.com/office/powerpoint/2010/main" val="1440652830"/>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556F42-2495-4977-AE9E-F7FB7E1DAE7F}" type="datetime1">
              <a:rPr lang="fi-FI" smtClean="0"/>
              <a:t>26.9.2019</a:t>
            </a:fld>
            <a:endParaRPr lang="fi-FI" dirty="0"/>
          </a:p>
        </p:txBody>
      </p:sp>
      <p:sp>
        <p:nvSpPr>
          <p:cNvPr id="4" name="Slide Number Placeholder 3"/>
          <p:cNvSpPr>
            <a:spLocks noGrp="1"/>
          </p:cNvSpPr>
          <p:nvPr>
            <p:ph type="sldNum" sz="quarter" idx="12"/>
          </p:nvPr>
        </p:nvSpPr>
        <p:spPr/>
        <p:txBody>
          <a:bodyPr/>
          <a:lstStyle/>
          <a:p>
            <a:fld id="{C12A61D8-3E62-D74B-9144-BC7070BCE14C}" type="slidenum">
              <a:rPr lang="fi-FI" smtClean="0"/>
              <a:pPr/>
              <a:t>6</a:t>
            </a:fld>
            <a:endParaRPr lang="fi-FI" dirty="0"/>
          </a:p>
        </p:txBody>
      </p:sp>
      <p:sp>
        <p:nvSpPr>
          <p:cNvPr id="8" name="Title 4"/>
          <p:cNvSpPr txBox="1">
            <a:spLocks/>
          </p:cNvSpPr>
          <p:nvPr/>
        </p:nvSpPr>
        <p:spPr>
          <a:xfrm>
            <a:off x="2015795" y="91387"/>
            <a:ext cx="6348276" cy="338359"/>
          </a:xfrm>
          <a:prstGeom prst="rect">
            <a:avLst/>
          </a:prstGeom>
        </p:spPr>
        <p:txBody>
          <a:bodyPr/>
          <a:lstStyle>
            <a:lvl1pPr algn="l" defTabSz="1827213" rtl="0" eaLnBrk="1" fontAlgn="base" hangingPunct="1">
              <a:lnSpc>
                <a:spcPct val="90000"/>
              </a:lnSpc>
              <a:spcBef>
                <a:spcPct val="0"/>
              </a:spcBef>
              <a:spcAft>
                <a:spcPct val="0"/>
              </a:spcAft>
              <a:defRPr lang="en-US" sz="7200" b="1" kern="1200" spc="-150">
                <a:solidFill>
                  <a:schemeClr val="tx1">
                    <a:lumMod val="75000"/>
                    <a:lumOff val="25000"/>
                  </a:schemeClr>
                </a:solidFill>
                <a:latin typeface="Century Gothic" charset="0"/>
                <a:ea typeface="Century Gothic" charset="0"/>
                <a:cs typeface="Century Gothic" charset="0"/>
              </a:defRPr>
            </a:lvl1pPr>
            <a:lvl2pPr algn="l" defTabSz="1827213" rtl="0" eaLnBrk="1" fontAlgn="base" hangingPunct="1">
              <a:lnSpc>
                <a:spcPct val="90000"/>
              </a:lnSpc>
              <a:spcBef>
                <a:spcPct val="0"/>
              </a:spcBef>
              <a:spcAft>
                <a:spcPct val="0"/>
              </a:spcAft>
              <a:defRPr sz="4000">
                <a:solidFill>
                  <a:schemeClr val="tx1"/>
                </a:solidFill>
                <a:latin typeface="Lato Light" charset="0"/>
                <a:ea typeface="ＭＳ Ｐゴシック" charset="0"/>
                <a:cs typeface="Lato Light" charset="0"/>
              </a:defRPr>
            </a:lvl2pPr>
            <a:lvl3pPr algn="l" defTabSz="1827213" rtl="0" eaLnBrk="1" fontAlgn="base" hangingPunct="1">
              <a:lnSpc>
                <a:spcPct val="90000"/>
              </a:lnSpc>
              <a:spcBef>
                <a:spcPct val="0"/>
              </a:spcBef>
              <a:spcAft>
                <a:spcPct val="0"/>
              </a:spcAft>
              <a:defRPr sz="4000">
                <a:solidFill>
                  <a:schemeClr val="tx1"/>
                </a:solidFill>
                <a:latin typeface="Lato Light" charset="0"/>
                <a:ea typeface="ＭＳ Ｐゴシック" charset="0"/>
                <a:cs typeface="Lato Light" charset="0"/>
              </a:defRPr>
            </a:lvl3pPr>
            <a:lvl4pPr algn="l" defTabSz="1827213" rtl="0" eaLnBrk="1" fontAlgn="base" hangingPunct="1">
              <a:lnSpc>
                <a:spcPct val="90000"/>
              </a:lnSpc>
              <a:spcBef>
                <a:spcPct val="0"/>
              </a:spcBef>
              <a:spcAft>
                <a:spcPct val="0"/>
              </a:spcAft>
              <a:defRPr sz="4000">
                <a:solidFill>
                  <a:schemeClr val="tx1"/>
                </a:solidFill>
                <a:latin typeface="Lato Light" charset="0"/>
                <a:ea typeface="ＭＳ Ｐゴシック" charset="0"/>
                <a:cs typeface="Lato Light" charset="0"/>
              </a:defRPr>
            </a:lvl4pPr>
            <a:lvl5pPr algn="l" defTabSz="1827213" rtl="0" eaLnBrk="1" fontAlgn="base" hangingPunct="1">
              <a:lnSpc>
                <a:spcPct val="90000"/>
              </a:lnSpc>
              <a:spcBef>
                <a:spcPct val="0"/>
              </a:spcBef>
              <a:spcAft>
                <a:spcPct val="0"/>
              </a:spcAft>
              <a:defRPr sz="4000">
                <a:solidFill>
                  <a:schemeClr val="tx1"/>
                </a:solidFill>
                <a:latin typeface="Lato Light" charset="0"/>
                <a:ea typeface="ＭＳ Ｐゴシック" charset="0"/>
                <a:cs typeface="Lato Light" charset="0"/>
              </a:defRPr>
            </a:lvl5pPr>
            <a:lvl6pPr marL="457200" algn="l" defTabSz="1827213" rtl="0" eaLnBrk="1" fontAlgn="base" hangingPunct="1">
              <a:lnSpc>
                <a:spcPct val="90000"/>
              </a:lnSpc>
              <a:spcBef>
                <a:spcPct val="0"/>
              </a:spcBef>
              <a:spcAft>
                <a:spcPct val="0"/>
              </a:spcAft>
              <a:defRPr sz="4000">
                <a:solidFill>
                  <a:schemeClr val="tx1"/>
                </a:solidFill>
                <a:latin typeface="Lato Light" charset="0"/>
                <a:ea typeface="ＭＳ Ｐゴシック" charset="0"/>
                <a:cs typeface="Lato Light" charset="0"/>
              </a:defRPr>
            </a:lvl6pPr>
            <a:lvl7pPr marL="914400" algn="l" defTabSz="1827213" rtl="0" eaLnBrk="1" fontAlgn="base" hangingPunct="1">
              <a:lnSpc>
                <a:spcPct val="90000"/>
              </a:lnSpc>
              <a:spcBef>
                <a:spcPct val="0"/>
              </a:spcBef>
              <a:spcAft>
                <a:spcPct val="0"/>
              </a:spcAft>
              <a:defRPr sz="4000">
                <a:solidFill>
                  <a:schemeClr val="tx1"/>
                </a:solidFill>
                <a:latin typeface="Lato Light" charset="0"/>
                <a:ea typeface="ＭＳ Ｐゴシック" charset="0"/>
                <a:cs typeface="Lato Light" charset="0"/>
              </a:defRPr>
            </a:lvl7pPr>
            <a:lvl8pPr marL="1371600" algn="l" defTabSz="1827213" rtl="0" eaLnBrk="1" fontAlgn="base" hangingPunct="1">
              <a:lnSpc>
                <a:spcPct val="90000"/>
              </a:lnSpc>
              <a:spcBef>
                <a:spcPct val="0"/>
              </a:spcBef>
              <a:spcAft>
                <a:spcPct val="0"/>
              </a:spcAft>
              <a:defRPr sz="4000">
                <a:solidFill>
                  <a:schemeClr val="tx1"/>
                </a:solidFill>
                <a:latin typeface="Lato Light" charset="0"/>
                <a:ea typeface="ＭＳ Ｐゴシック" charset="0"/>
                <a:cs typeface="Lato Light" charset="0"/>
              </a:defRPr>
            </a:lvl8pPr>
            <a:lvl9pPr marL="1828800" algn="l" defTabSz="1827213" rtl="0" eaLnBrk="1" fontAlgn="base" hangingPunct="1">
              <a:lnSpc>
                <a:spcPct val="90000"/>
              </a:lnSpc>
              <a:spcBef>
                <a:spcPct val="0"/>
              </a:spcBef>
              <a:spcAft>
                <a:spcPct val="0"/>
              </a:spcAft>
              <a:defRPr sz="4000">
                <a:solidFill>
                  <a:schemeClr val="tx1"/>
                </a:solidFill>
                <a:latin typeface="Lato Light" charset="0"/>
                <a:ea typeface="ＭＳ Ｐゴシック" charset="0"/>
                <a:cs typeface="Lato Light" charset="0"/>
              </a:defRPr>
            </a:lvl9pPr>
          </a:lstStyle>
          <a:p>
            <a:r>
              <a:rPr lang="fi-FI" sz="2800" b="0" spc="0" dirty="0" err="1">
                <a:latin typeface="Px Grotesk Light" panose="02060303030000020004" pitchFamily="18" charset="77"/>
              </a:rPr>
              <a:t>Our</a:t>
            </a:r>
            <a:r>
              <a:rPr lang="fi-FI" sz="2800" b="0" spc="0" dirty="0">
                <a:latin typeface="Px Grotesk Light" panose="02060303030000020004" pitchFamily="18" charset="77"/>
              </a:rPr>
              <a:t> </a:t>
            </a:r>
            <a:r>
              <a:rPr lang="fi-FI" sz="2800" b="0" spc="0" dirty="0" err="1">
                <a:latin typeface="Px Grotesk Light" panose="02060303030000020004" pitchFamily="18" charset="77"/>
              </a:rPr>
              <a:t>Clients</a:t>
            </a:r>
            <a:r>
              <a:rPr lang="fi-FI" sz="2800" b="0" spc="0" dirty="0">
                <a:latin typeface="Px Grotesk Light" panose="02060303030000020004" pitchFamily="18" charset="77"/>
              </a:rPr>
              <a:t> </a:t>
            </a:r>
            <a:r>
              <a:rPr lang="fi-FI" sz="2800" b="0" spc="0" dirty="0" err="1">
                <a:latin typeface="Px Grotesk Light" panose="02060303030000020004" pitchFamily="18" charset="77"/>
              </a:rPr>
              <a:t>Are</a:t>
            </a:r>
            <a:r>
              <a:rPr lang="fi-FI" sz="2800" b="0" spc="0" dirty="0">
                <a:latin typeface="Px Grotesk Light" panose="02060303030000020004" pitchFamily="18" charset="77"/>
              </a:rPr>
              <a:t> </a:t>
            </a:r>
            <a:r>
              <a:rPr lang="fi-FI" sz="2800" b="0" spc="0" dirty="0" err="1">
                <a:latin typeface="Px Grotesk Light" panose="02060303030000020004" pitchFamily="18" charset="77"/>
              </a:rPr>
              <a:t>Leading</a:t>
            </a:r>
            <a:r>
              <a:rPr lang="fi-FI" sz="2800" b="0" spc="0" dirty="0">
                <a:latin typeface="Px Grotesk Light" panose="02060303030000020004" pitchFamily="18" charset="77"/>
              </a:rPr>
              <a:t> </a:t>
            </a:r>
            <a:r>
              <a:rPr lang="fi-FI" sz="2800" b="0" spc="0" dirty="0" err="1">
                <a:latin typeface="Px Grotesk Light" panose="02060303030000020004" pitchFamily="18" charset="77"/>
              </a:rPr>
              <a:t>Innovators</a:t>
            </a:r>
            <a:endParaRPr lang="fi-FI" sz="2800" b="0" spc="0" dirty="0">
              <a:latin typeface="Px Grotesk Light" panose="02060303030000020004" pitchFamily="18" charset="77"/>
            </a:endParaRPr>
          </a:p>
        </p:txBody>
      </p:sp>
      <p:pic>
        <p:nvPicPr>
          <p:cNvPr id="13" name="Kuva 12">
            <a:extLst>
              <a:ext uri="{FF2B5EF4-FFF2-40B4-BE49-F238E27FC236}">
                <a16:creationId xmlns:a16="http://schemas.microsoft.com/office/drawing/2014/main" id="{19800ECE-4A67-EA45-8ABE-93F1B6964D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92830"/>
            <a:ext cx="9144000" cy="2957840"/>
          </a:xfrm>
          <a:prstGeom prst="rect">
            <a:avLst/>
          </a:prstGeom>
        </p:spPr>
      </p:pic>
      <p:sp>
        <p:nvSpPr>
          <p:cNvPr id="7" name="Footer Placeholder 5">
            <a:extLst>
              <a:ext uri="{FF2B5EF4-FFF2-40B4-BE49-F238E27FC236}">
                <a16:creationId xmlns:a16="http://schemas.microsoft.com/office/drawing/2014/main" id="{23AC100C-7436-AE4F-BF71-AB32400B4D74}"/>
              </a:ext>
            </a:extLst>
          </p:cNvPr>
          <p:cNvSpPr>
            <a:spLocks noGrp="1"/>
          </p:cNvSpPr>
          <p:nvPr>
            <p:ph type="ftr" sz="quarter" idx="11"/>
          </p:nvPr>
        </p:nvSpPr>
        <p:spPr>
          <a:xfrm>
            <a:off x="3124200" y="4776228"/>
            <a:ext cx="2895600" cy="273844"/>
          </a:xfrm>
        </p:spPr>
        <p:txBody>
          <a:bodyPr/>
          <a:lstStyle/>
          <a:p>
            <a:r>
              <a:rPr lang="fi-FI" dirty="0"/>
              <a:t>© 2018 Keto Software – Private &amp; Confidential</a:t>
            </a:r>
          </a:p>
        </p:txBody>
      </p:sp>
    </p:spTree>
    <p:extLst>
      <p:ext uri="{BB962C8B-B14F-4D97-AF65-F5344CB8AC3E}">
        <p14:creationId xmlns:p14="http://schemas.microsoft.com/office/powerpoint/2010/main" val="1766334534"/>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isällön paikkamerkki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1029" y="866663"/>
            <a:ext cx="4521201" cy="3373512"/>
          </a:xfrm>
        </p:spPr>
      </p:pic>
      <p:sp>
        <p:nvSpPr>
          <p:cNvPr id="3" name="Dian numeron paikkamerkki 2"/>
          <p:cNvSpPr>
            <a:spLocks noGrp="1"/>
          </p:cNvSpPr>
          <p:nvPr>
            <p:ph type="sldNum" sz="quarter" idx="12"/>
          </p:nvPr>
        </p:nvSpPr>
        <p:spPr/>
        <p:txBody>
          <a:bodyPr/>
          <a:lstStyle/>
          <a:p>
            <a:fld id="{C12A61D8-3E62-D74B-9144-BC7070BCE14C}" type="slidenum">
              <a:rPr lang="fi-FI" smtClean="0"/>
              <a:t>7</a:t>
            </a:fld>
            <a:endParaRPr lang="fi-FI"/>
          </a:p>
        </p:txBody>
      </p:sp>
      <p:sp>
        <p:nvSpPr>
          <p:cNvPr id="4" name="Otsikko 3"/>
          <p:cNvSpPr>
            <a:spLocks noGrp="1"/>
          </p:cNvSpPr>
          <p:nvPr>
            <p:ph type="title"/>
          </p:nvPr>
        </p:nvSpPr>
        <p:spPr/>
        <p:txBody>
          <a:bodyPr/>
          <a:lstStyle/>
          <a:p>
            <a:r>
              <a:rPr lang="fi-FI" dirty="0" err="1"/>
              <a:t>Simple</a:t>
            </a:r>
            <a:r>
              <a:rPr lang="fi-FI" dirty="0"/>
              <a:t> UX</a:t>
            </a:r>
          </a:p>
        </p:txBody>
      </p:sp>
      <p:sp>
        <p:nvSpPr>
          <p:cNvPr id="6" name="Alatunnisteen paikkamerkki 5"/>
          <p:cNvSpPr>
            <a:spLocks noGrp="1"/>
          </p:cNvSpPr>
          <p:nvPr>
            <p:ph type="ftr" sz="quarter" idx="11"/>
          </p:nvPr>
        </p:nvSpPr>
        <p:spPr/>
        <p:txBody>
          <a:bodyPr/>
          <a:lstStyle/>
          <a:p>
            <a:r>
              <a:rPr lang="fi-FI" dirty="0"/>
              <a:t>© 2017 Keto Software</a:t>
            </a:r>
          </a:p>
        </p:txBody>
      </p:sp>
      <p:pic>
        <p:nvPicPr>
          <p:cNvPr id="8" name="Kuva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6900" y="724268"/>
            <a:ext cx="3124200" cy="3682632"/>
          </a:xfrm>
          <a:prstGeom prst="rect">
            <a:avLst/>
          </a:prstGeom>
        </p:spPr>
      </p:pic>
      <p:sp>
        <p:nvSpPr>
          <p:cNvPr id="9" name="Date Placeholder 3"/>
          <p:cNvSpPr>
            <a:spLocks noGrp="1"/>
          </p:cNvSpPr>
          <p:nvPr>
            <p:ph type="dt" sz="half" idx="10"/>
          </p:nvPr>
        </p:nvSpPr>
        <p:spPr>
          <a:xfrm>
            <a:off x="457199" y="4767263"/>
            <a:ext cx="1457570" cy="273844"/>
          </a:xfrm>
        </p:spPr>
        <p:txBody>
          <a:bodyPr/>
          <a:lstStyle/>
          <a:p>
            <a:r>
              <a:rPr lang="fi-FI"/>
              <a:t>21 03 2017</a:t>
            </a:r>
            <a:endParaRPr lang="fi-FI" dirty="0"/>
          </a:p>
        </p:txBody>
      </p:sp>
    </p:spTree>
    <p:extLst>
      <p:ext uri="{BB962C8B-B14F-4D97-AF65-F5344CB8AC3E}">
        <p14:creationId xmlns:p14="http://schemas.microsoft.com/office/powerpoint/2010/main" val="28270263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Ellipsi 135"/>
          <p:cNvSpPr/>
          <p:nvPr/>
        </p:nvSpPr>
        <p:spPr>
          <a:xfrm>
            <a:off x="959001" y="1174329"/>
            <a:ext cx="398537" cy="398537"/>
          </a:xfrm>
          <a:prstGeom prst="ellipse">
            <a:avLst/>
          </a:prstGeom>
          <a:solidFill>
            <a:srgbClr val="FDE8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a:p>
        </p:txBody>
      </p:sp>
      <p:sp>
        <p:nvSpPr>
          <p:cNvPr id="137" name="Ellipsi 136"/>
          <p:cNvSpPr/>
          <p:nvPr/>
        </p:nvSpPr>
        <p:spPr>
          <a:xfrm>
            <a:off x="253433" y="2959393"/>
            <a:ext cx="398537" cy="398537"/>
          </a:xfrm>
          <a:prstGeom prst="ellipse">
            <a:avLst/>
          </a:prstGeom>
          <a:solidFill>
            <a:srgbClr val="FDE8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a:p>
        </p:txBody>
      </p:sp>
      <p:sp>
        <p:nvSpPr>
          <p:cNvPr id="138" name="Ellipsi 137"/>
          <p:cNvSpPr/>
          <p:nvPr/>
        </p:nvSpPr>
        <p:spPr>
          <a:xfrm>
            <a:off x="253433" y="1967431"/>
            <a:ext cx="398537" cy="398537"/>
          </a:xfrm>
          <a:prstGeom prst="ellipse">
            <a:avLst/>
          </a:prstGeom>
          <a:solidFill>
            <a:srgbClr val="FDE8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a:p>
        </p:txBody>
      </p:sp>
      <p:sp>
        <p:nvSpPr>
          <p:cNvPr id="144" name="Ellipsi 143"/>
          <p:cNvSpPr/>
          <p:nvPr/>
        </p:nvSpPr>
        <p:spPr>
          <a:xfrm>
            <a:off x="1203346" y="3984199"/>
            <a:ext cx="398537" cy="398537"/>
          </a:xfrm>
          <a:prstGeom prst="ellipse">
            <a:avLst/>
          </a:prstGeom>
          <a:solidFill>
            <a:srgbClr val="FDE8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a:p>
        </p:txBody>
      </p:sp>
      <p:sp>
        <p:nvSpPr>
          <p:cNvPr id="147" name="Ellipsi 146"/>
          <p:cNvSpPr/>
          <p:nvPr/>
        </p:nvSpPr>
        <p:spPr>
          <a:xfrm>
            <a:off x="433630" y="4301628"/>
            <a:ext cx="398537" cy="398537"/>
          </a:xfrm>
          <a:prstGeom prst="ellipse">
            <a:avLst/>
          </a:prstGeom>
          <a:solidFill>
            <a:srgbClr val="FDE8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a:p>
        </p:txBody>
      </p:sp>
      <p:sp>
        <p:nvSpPr>
          <p:cNvPr id="26" name="Ellipsi 25"/>
          <p:cNvSpPr/>
          <p:nvPr/>
        </p:nvSpPr>
        <p:spPr>
          <a:xfrm>
            <a:off x="1058336" y="2381332"/>
            <a:ext cx="398537" cy="398537"/>
          </a:xfrm>
          <a:prstGeom prst="ellipse">
            <a:avLst/>
          </a:prstGeom>
          <a:solidFill>
            <a:srgbClr val="FDE8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a:p>
        </p:txBody>
      </p:sp>
      <p:sp>
        <p:nvSpPr>
          <p:cNvPr id="115" name="TextBox 4"/>
          <p:cNvSpPr txBox="1"/>
          <p:nvPr/>
        </p:nvSpPr>
        <p:spPr>
          <a:xfrm>
            <a:off x="1411573" y="91999"/>
            <a:ext cx="7778729" cy="507831"/>
          </a:xfrm>
          <a:prstGeom prst="rect">
            <a:avLst/>
          </a:prstGeom>
          <a:noFill/>
        </p:spPr>
        <p:txBody>
          <a:bodyPr wrap="square" rtlCol="0">
            <a:spAutoFit/>
          </a:bodyPr>
          <a:lstStyle/>
          <a:p>
            <a:r>
              <a:rPr lang="en-US" sz="2700" dirty="0">
                <a:latin typeface="Px Grotesk" charset="0"/>
                <a:ea typeface="Px Grotesk" charset="0"/>
                <a:cs typeface="Px Grotesk" charset="0"/>
              </a:rPr>
              <a:t>Low Code Platform for Innovation and Development</a:t>
            </a:r>
          </a:p>
        </p:txBody>
      </p:sp>
      <p:cxnSp>
        <p:nvCxnSpPr>
          <p:cNvPr id="4" name="Straight Connector 3"/>
          <p:cNvCxnSpPr/>
          <p:nvPr/>
        </p:nvCxnSpPr>
        <p:spPr>
          <a:xfrm flipV="1">
            <a:off x="1910215" y="2647450"/>
            <a:ext cx="1975340" cy="3302"/>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910214" y="601474"/>
            <a:ext cx="0" cy="4542026"/>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4107331" y="791670"/>
            <a:ext cx="2076209" cy="253916"/>
          </a:xfrm>
          <a:prstGeom prst="rect">
            <a:avLst/>
          </a:prstGeom>
          <a:noFill/>
        </p:spPr>
        <p:txBody>
          <a:bodyPr wrap="none" rtlCol="0">
            <a:spAutoFit/>
          </a:bodyPr>
          <a:lstStyle/>
          <a:p>
            <a:r>
              <a:rPr lang="en-US" sz="1050" dirty="0">
                <a:latin typeface="Px Grotesk Regular" panose="02060503030000020004" pitchFamily="18" charset="0"/>
              </a:rPr>
              <a:t>Project and resource management</a:t>
            </a:r>
          </a:p>
        </p:txBody>
      </p:sp>
      <p:sp>
        <p:nvSpPr>
          <p:cNvPr id="50" name="TextBox 49"/>
          <p:cNvSpPr txBox="1"/>
          <p:nvPr/>
        </p:nvSpPr>
        <p:spPr>
          <a:xfrm>
            <a:off x="1920865" y="2778390"/>
            <a:ext cx="1979078" cy="253916"/>
          </a:xfrm>
          <a:prstGeom prst="rect">
            <a:avLst/>
          </a:prstGeom>
          <a:noFill/>
        </p:spPr>
        <p:txBody>
          <a:bodyPr wrap="square" rtlCol="0">
            <a:spAutoFit/>
          </a:bodyPr>
          <a:lstStyle/>
          <a:p>
            <a:pPr algn="ctr"/>
            <a:r>
              <a:rPr lang="en-US" sz="1050" dirty="0">
                <a:latin typeface="Px Grotesk Regular" panose="02060503030000020004" pitchFamily="18" charset="0"/>
              </a:rPr>
              <a:t>Agile PPM</a:t>
            </a:r>
          </a:p>
        </p:txBody>
      </p:sp>
      <p:sp>
        <p:nvSpPr>
          <p:cNvPr id="68" name="TextBox 67"/>
          <p:cNvSpPr txBox="1"/>
          <p:nvPr/>
        </p:nvSpPr>
        <p:spPr>
          <a:xfrm>
            <a:off x="1" y="816364"/>
            <a:ext cx="1910213" cy="253916"/>
          </a:xfrm>
          <a:prstGeom prst="rect">
            <a:avLst/>
          </a:prstGeom>
          <a:noFill/>
        </p:spPr>
        <p:txBody>
          <a:bodyPr wrap="square" rtlCol="0">
            <a:spAutoFit/>
          </a:bodyPr>
          <a:lstStyle/>
          <a:p>
            <a:pPr algn="ctr"/>
            <a:r>
              <a:rPr lang="en-US" sz="1050" dirty="0">
                <a:latin typeface="Px Grotesk Regular" panose="02060503030000020004" pitchFamily="18" charset="0"/>
              </a:rPr>
              <a:t>Idea funnel</a:t>
            </a:r>
          </a:p>
        </p:txBody>
      </p:sp>
      <p:sp>
        <p:nvSpPr>
          <p:cNvPr id="39" name="TextBox 38"/>
          <p:cNvSpPr txBox="1"/>
          <p:nvPr/>
        </p:nvSpPr>
        <p:spPr>
          <a:xfrm>
            <a:off x="4039924" y="2767926"/>
            <a:ext cx="822661" cy="253916"/>
          </a:xfrm>
          <a:prstGeom prst="rect">
            <a:avLst/>
          </a:prstGeom>
          <a:noFill/>
        </p:spPr>
        <p:txBody>
          <a:bodyPr wrap="none" rtlCol="0">
            <a:spAutoFit/>
          </a:bodyPr>
          <a:lstStyle/>
          <a:p>
            <a:r>
              <a:rPr lang="en-US" sz="1050" dirty="0">
                <a:latin typeface="Px Grotesk Regular" panose="02060503030000020004" pitchFamily="18" charset="0"/>
              </a:rPr>
              <a:t>Agile teams</a:t>
            </a:r>
          </a:p>
        </p:txBody>
      </p:sp>
      <p:sp>
        <p:nvSpPr>
          <p:cNvPr id="15" name="TextBox 14"/>
          <p:cNvSpPr txBox="1"/>
          <p:nvPr/>
        </p:nvSpPr>
        <p:spPr>
          <a:xfrm>
            <a:off x="1910213" y="808032"/>
            <a:ext cx="1989860" cy="253916"/>
          </a:xfrm>
          <a:prstGeom prst="rect">
            <a:avLst/>
          </a:prstGeom>
          <a:noFill/>
        </p:spPr>
        <p:txBody>
          <a:bodyPr wrap="square" rtlCol="0">
            <a:spAutoFit/>
          </a:bodyPr>
          <a:lstStyle/>
          <a:p>
            <a:pPr algn="ctr"/>
            <a:r>
              <a:rPr lang="en-US" sz="1050" dirty="0">
                <a:latin typeface="Px Grotesk Regular" panose="02060503030000020004" pitchFamily="18" charset="0"/>
              </a:rPr>
              <a:t>Candidate/PPM</a:t>
            </a:r>
          </a:p>
        </p:txBody>
      </p:sp>
      <p:grpSp>
        <p:nvGrpSpPr>
          <p:cNvPr id="92" name="Group 91"/>
          <p:cNvGrpSpPr/>
          <p:nvPr/>
        </p:nvGrpSpPr>
        <p:grpSpPr>
          <a:xfrm>
            <a:off x="2129199" y="3052687"/>
            <a:ext cx="1596641" cy="1386389"/>
            <a:chOff x="2454940" y="4178872"/>
            <a:chExt cx="2128855" cy="1848518"/>
          </a:xfrm>
        </p:grpSpPr>
        <p:sp>
          <p:nvSpPr>
            <p:cNvPr id="99" name="Rectangle 98"/>
            <p:cNvSpPr/>
            <p:nvPr/>
          </p:nvSpPr>
          <p:spPr>
            <a:xfrm>
              <a:off x="2597911" y="4490419"/>
              <a:ext cx="472487" cy="43056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dirty="0">
                <a:latin typeface="Px Grotesk Regular" panose="02060503030000020004" pitchFamily="18" charset="0"/>
              </a:endParaRPr>
            </a:p>
          </p:txBody>
        </p:sp>
        <p:sp>
          <p:nvSpPr>
            <p:cNvPr id="116" name="Rectangle 115"/>
            <p:cNvSpPr/>
            <p:nvPr/>
          </p:nvSpPr>
          <p:spPr>
            <a:xfrm>
              <a:off x="2597907" y="5043838"/>
              <a:ext cx="472487" cy="43056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dirty="0">
                <a:latin typeface="Px Grotesk Regular" panose="02060503030000020004" pitchFamily="18" charset="0"/>
              </a:endParaRPr>
            </a:p>
          </p:txBody>
        </p:sp>
        <p:sp>
          <p:nvSpPr>
            <p:cNvPr id="117" name="Rectangle 116"/>
            <p:cNvSpPr/>
            <p:nvPr/>
          </p:nvSpPr>
          <p:spPr>
            <a:xfrm>
              <a:off x="2597907" y="5596829"/>
              <a:ext cx="472487" cy="430561"/>
            </a:xfrm>
            <a:prstGeom prst="rect">
              <a:avLst/>
            </a:prstGeom>
            <a:solidFill>
              <a:srgbClr val="AC6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dirty="0">
                <a:latin typeface="Px Grotesk Regular" panose="02060503030000020004" pitchFamily="18" charset="0"/>
              </a:endParaRPr>
            </a:p>
          </p:txBody>
        </p:sp>
        <p:sp>
          <p:nvSpPr>
            <p:cNvPr id="118" name="Rectangle 117"/>
            <p:cNvSpPr/>
            <p:nvPr/>
          </p:nvSpPr>
          <p:spPr>
            <a:xfrm>
              <a:off x="3239667" y="4489733"/>
              <a:ext cx="472487" cy="430561"/>
            </a:xfrm>
            <a:prstGeom prst="rect">
              <a:avLst/>
            </a:prstGeom>
            <a:solidFill>
              <a:srgbClr val="AC6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dirty="0">
                <a:latin typeface="Px Grotesk Regular" panose="02060503030000020004" pitchFamily="18" charset="0"/>
              </a:endParaRPr>
            </a:p>
          </p:txBody>
        </p:sp>
        <p:sp>
          <p:nvSpPr>
            <p:cNvPr id="119" name="Rectangle 118"/>
            <p:cNvSpPr/>
            <p:nvPr/>
          </p:nvSpPr>
          <p:spPr>
            <a:xfrm>
              <a:off x="3239667" y="5043838"/>
              <a:ext cx="472487" cy="43056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dirty="0">
                <a:latin typeface="Px Grotesk Regular" panose="02060503030000020004" pitchFamily="18" charset="0"/>
              </a:endParaRPr>
            </a:p>
          </p:txBody>
        </p:sp>
        <p:sp>
          <p:nvSpPr>
            <p:cNvPr id="120" name="Rectangle 119"/>
            <p:cNvSpPr/>
            <p:nvPr/>
          </p:nvSpPr>
          <p:spPr>
            <a:xfrm>
              <a:off x="3239667" y="5596829"/>
              <a:ext cx="472487" cy="430561"/>
            </a:xfrm>
            <a:prstGeom prst="rect">
              <a:avLst/>
            </a:prstGeom>
            <a:solidFill>
              <a:srgbClr val="FDE8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dirty="0">
                <a:latin typeface="Px Grotesk Regular" panose="02060503030000020004" pitchFamily="18" charset="0"/>
              </a:endParaRPr>
            </a:p>
          </p:txBody>
        </p:sp>
        <p:sp>
          <p:nvSpPr>
            <p:cNvPr id="121" name="Rectangle 120"/>
            <p:cNvSpPr/>
            <p:nvPr/>
          </p:nvSpPr>
          <p:spPr>
            <a:xfrm>
              <a:off x="3880346" y="5043838"/>
              <a:ext cx="472487" cy="430561"/>
            </a:xfrm>
            <a:prstGeom prst="rect">
              <a:avLst/>
            </a:prstGeom>
            <a:solidFill>
              <a:srgbClr val="FDE8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dirty="0">
                <a:latin typeface="Px Grotesk Regular" panose="02060503030000020004" pitchFamily="18" charset="0"/>
              </a:endParaRPr>
            </a:p>
          </p:txBody>
        </p:sp>
        <p:sp>
          <p:nvSpPr>
            <p:cNvPr id="122" name="Rectangle 121"/>
            <p:cNvSpPr/>
            <p:nvPr/>
          </p:nvSpPr>
          <p:spPr>
            <a:xfrm>
              <a:off x="3878638" y="4489733"/>
              <a:ext cx="472487" cy="43056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dirty="0">
                <a:latin typeface="Px Grotesk Regular" panose="02060503030000020004" pitchFamily="18" charset="0"/>
              </a:endParaRPr>
            </a:p>
          </p:txBody>
        </p:sp>
        <p:sp>
          <p:nvSpPr>
            <p:cNvPr id="126" name="TextBox 125"/>
            <p:cNvSpPr txBox="1"/>
            <p:nvPr/>
          </p:nvSpPr>
          <p:spPr>
            <a:xfrm>
              <a:off x="3075607" y="4178872"/>
              <a:ext cx="816640" cy="246221"/>
            </a:xfrm>
            <a:prstGeom prst="rect">
              <a:avLst/>
            </a:prstGeom>
            <a:noFill/>
          </p:spPr>
          <p:txBody>
            <a:bodyPr wrap="square" rtlCol="0">
              <a:spAutoFit/>
            </a:bodyPr>
            <a:lstStyle/>
            <a:p>
              <a:pPr algn="ctr"/>
              <a:r>
                <a:rPr lang="en-US" sz="600" b="1" dirty="0">
                  <a:latin typeface="Px Grotesk" charset="0"/>
                  <a:ea typeface="Px Grotesk" charset="0"/>
                  <a:cs typeface="Px Grotesk" charset="0"/>
                </a:rPr>
                <a:t>Analysis</a:t>
              </a:r>
            </a:p>
          </p:txBody>
        </p:sp>
        <p:sp>
          <p:nvSpPr>
            <p:cNvPr id="127" name="TextBox 126"/>
            <p:cNvSpPr txBox="1"/>
            <p:nvPr/>
          </p:nvSpPr>
          <p:spPr>
            <a:xfrm>
              <a:off x="2454940" y="4179571"/>
              <a:ext cx="721121" cy="246221"/>
            </a:xfrm>
            <a:prstGeom prst="rect">
              <a:avLst/>
            </a:prstGeom>
            <a:noFill/>
          </p:spPr>
          <p:txBody>
            <a:bodyPr wrap="square" rtlCol="0">
              <a:spAutoFit/>
            </a:bodyPr>
            <a:lstStyle/>
            <a:p>
              <a:pPr algn="ctr"/>
              <a:r>
                <a:rPr lang="en-US" sz="600" b="1" dirty="0">
                  <a:latin typeface="Px Grotesk" charset="0"/>
                  <a:ea typeface="Px Grotesk" charset="0"/>
                  <a:cs typeface="Px Grotesk" charset="0"/>
                </a:rPr>
                <a:t>Review</a:t>
              </a:r>
            </a:p>
          </p:txBody>
        </p:sp>
        <p:sp>
          <p:nvSpPr>
            <p:cNvPr id="128" name="TextBox 127"/>
            <p:cNvSpPr txBox="1"/>
            <p:nvPr/>
          </p:nvSpPr>
          <p:spPr>
            <a:xfrm>
              <a:off x="3784559" y="4179571"/>
              <a:ext cx="799236" cy="246221"/>
            </a:xfrm>
            <a:prstGeom prst="rect">
              <a:avLst/>
            </a:prstGeom>
            <a:noFill/>
          </p:spPr>
          <p:txBody>
            <a:bodyPr wrap="square" rtlCol="0">
              <a:spAutoFit/>
            </a:bodyPr>
            <a:lstStyle/>
            <a:p>
              <a:r>
                <a:rPr lang="en-US" sz="600" b="1" dirty="0">
                  <a:latin typeface="Px Grotesk" charset="0"/>
                  <a:ea typeface="Px Grotesk" charset="0"/>
                  <a:cs typeface="Px Grotesk" charset="0"/>
                </a:rPr>
                <a:t>Candidate</a:t>
              </a:r>
            </a:p>
          </p:txBody>
        </p:sp>
      </p:grpSp>
      <p:sp>
        <p:nvSpPr>
          <p:cNvPr id="6" name="TextBox 5"/>
          <p:cNvSpPr txBox="1"/>
          <p:nvPr/>
        </p:nvSpPr>
        <p:spPr>
          <a:xfrm>
            <a:off x="1000434" y="2464719"/>
            <a:ext cx="520444" cy="276999"/>
          </a:xfrm>
          <a:prstGeom prst="rect">
            <a:avLst/>
          </a:prstGeom>
          <a:noFill/>
        </p:spPr>
        <p:txBody>
          <a:bodyPr wrap="square" rtlCol="0">
            <a:spAutoFit/>
          </a:bodyPr>
          <a:lstStyle/>
          <a:p>
            <a:pPr algn="ctr"/>
            <a:r>
              <a:rPr lang="en-US" sz="600" b="1" dirty="0">
                <a:latin typeface="Px Grotesk" charset="0"/>
                <a:ea typeface="Px Grotesk" charset="0"/>
                <a:cs typeface="Px Grotesk" charset="0"/>
              </a:rPr>
              <a:t>Customer </a:t>
            </a:r>
          </a:p>
          <a:p>
            <a:pPr algn="ctr"/>
            <a:r>
              <a:rPr lang="en-US" sz="600" b="1" dirty="0">
                <a:latin typeface="Px Grotesk" charset="0"/>
                <a:ea typeface="Px Grotesk" charset="0"/>
                <a:cs typeface="Px Grotesk" charset="0"/>
              </a:rPr>
              <a:t>need</a:t>
            </a:r>
          </a:p>
        </p:txBody>
      </p:sp>
      <p:sp>
        <p:nvSpPr>
          <p:cNvPr id="95" name="TextBox 94"/>
          <p:cNvSpPr txBox="1"/>
          <p:nvPr/>
        </p:nvSpPr>
        <p:spPr>
          <a:xfrm>
            <a:off x="-31151" y="2985538"/>
            <a:ext cx="961713" cy="369332"/>
          </a:xfrm>
          <a:prstGeom prst="rect">
            <a:avLst/>
          </a:prstGeom>
          <a:noFill/>
        </p:spPr>
        <p:txBody>
          <a:bodyPr wrap="square" rtlCol="0">
            <a:spAutoFit/>
          </a:bodyPr>
          <a:lstStyle/>
          <a:p>
            <a:pPr algn="ctr"/>
            <a:r>
              <a:rPr lang="en-US" sz="600" b="1" dirty="0">
                <a:latin typeface="Px Grotesk" charset="0"/>
                <a:ea typeface="Px Grotesk" charset="0"/>
                <a:cs typeface="Px Grotesk" charset="0"/>
              </a:rPr>
              <a:t>Mandatory</a:t>
            </a:r>
          </a:p>
          <a:p>
            <a:pPr algn="ctr"/>
            <a:r>
              <a:rPr lang="en-US" sz="600" b="1" dirty="0">
                <a:latin typeface="Px Grotesk" charset="0"/>
                <a:ea typeface="Px Grotesk" charset="0"/>
                <a:cs typeface="Px Grotesk" charset="0"/>
              </a:rPr>
              <a:t>legal</a:t>
            </a:r>
          </a:p>
          <a:p>
            <a:pPr algn="ctr"/>
            <a:r>
              <a:rPr lang="en-US" sz="600" b="1" dirty="0">
                <a:latin typeface="Px Grotesk" charset="0"/>
                <a:ea typeface="Px Grotesk" charset="0"/>
                <a:cs typeface="Px Grotesk" charset="0"/>
              </a:rPr>
              <a:t>requirement</a:t>
            </a:r>
          </a:p>
        </p:txBody>
      </p:sp>
      <p:sp>
        <p:nvSpPr>
          <p:cNvPr id="97" name="TextBox 96"/>
          <p:cNvSpPr txBox="1"/>
          <p:nvPr/>
        </p:nvSpPr>
        <p:spPr>
          <a:xfrm>
            <a:off x="94210" y="2030600"/>
            <a:ext cx="718409" cy="276999"/>
          </a:xfrm>
          <a:prstGeom prst="rect">
            <a:avLst/>
          </a:prstGeom>
          <a:noFill/>
          <a:ln>
            <a:noFill/>
          </a:ln>
        </p:spPr>
        <p:txBody>
          <a:bodyPr wrap="square" rtlCol="0">
            <a:spAutoFit/>
          </a:bodyPr>
          <a:lstStyle/>
          <a:p>
            <a:pPr algn="ctr"/>
            <a:r>
              <a:rPr lang="en-US" sz="600" b="1" dirty="0">
                <a:latin typeface="Px Grotesk" charset="0"/>
                <a:ea typeface="Px Grotesk" charset="0"/>
                <a:cs typeface="Px Grotesk" charset="0"/>
              </a:rPr>
              <a:t>New feature request</a:t>
            </a:r>
          </a:p>
        </p:txBody>
      </p:sp>
      <p:sp>
        <p:nvSpPr>
          <p:cNvPr id="98" name="TextBox 97"/>
          <p:cNvSpPr txBox="1"/>
          <p:nvPr/>
        </p:nvSpPr>
        <p:spPr>
          <a:xfrm>
            <a:off x="902878" y="1235787"/>
            <a:ext cx="520444" cy="276999"/>
          </a:xfrm>
          <a:prstGeom prst="rect">
            <a:avLst/>
          </a:prstGeom>
          <a:noFill/>
        </p:spPr>
        <p:txBody>
          <a:bodyPr wrap="square" rtlCol="0">
            <a:spAutoFit/>
          </a:bodyPr>
          <a:lstStyle/>
          <a:p>
            <a:pPr algn="ctr"/>
            <a:r>
              <a:rPr lang="en-US" sz="600" b="1" dirty="0">
                <a:latin typeface="Px Grotesk" charset="0"/>
                <a:ea typeface="Px Grotesk" charset="0"/>
                <a:cs typeface="Px Grotesk" charset="0"/>
              </a:rPr>
              <a:t>Strategic objective</a:t>
            </a:r>
          </a:p>
        </p:txBody>
      </p:sp>
      <p:sp>
        <p:nvSpPr>
          <p:cNvPr id="19" name="Right Brace 18"/>
          <p:cNvSpPr/>
          <p:nvPr/>
        </p:nvSpPr>
        <p:spPr>
          <a:xfrm>
            <a:off x="8034520" y="856146"/>
            <a:ext cx="248999" cy="1816365"/>
          </a:xfrm>
          <a:prstGeom prst="rightBrace">
            <a:avLst>
              <a:gd name="adj1" fmla="val 44573"/>
              <a:gd name="adj2" fmla="val 50000"/>
            </a:avLst>
          </a:prstGeom>
          <a:ln w="28575">
            <a:solidFill>
              <a:srgbClr val="939493"/>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sz="1350"/>
          </a:p>
        </p:txBody>
      </p:sp>
      <p:sp>
        <p:nvSpPr>
          <p:cNvPr id="103" name="Right Brace 102"/>
          <p:cNvSpPr/>
          <p:nvPr/>
        </p:nvSpPr>
        <p:spPr>
          <a:xfrm>
            <a:off x="8034389" y="2672511"/>
            <a:ext cx="248999" cy="1916648"/>
          </a:xfrm>
          <a:prstGeom prst="rightBrace">
            <a:avLst>
              <a:gd name="adj1" fmla="val 27661"/>
              <a:gd name="adj2" fmla="val 50000"/>
            </a:avLst>
          </a:prstGeom>
          <a:ln w="28575">
            <a:solidFill>
              <a:srgbClr val="939493"/>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sz="1350"/>
          </a:p>
        </p:txBody>
      </p:sp>
      <p:sp>
        <p:nvSpPr>
          <p:cNvPr id="112" name="TextBox 111"/>
          <p:cNvSpPr txBox="1"/>
          <p:nvPr/>
        </p:nvSpPr>
        <p:spPr>
          <a:xfrm>
            <a:off x="8334132" y="1566940"/>
            <a:ext cx="1051527" cy="415498"/>
          </a:xfrm>
          <a:prstGeom prst="rect">
            <a:avLst/>
          </a:prstGeom>
          <a:noFill/>
        </p:spPr>
        <p:txBody>
          <a:bodyPr wrap="square" rtlCol="0">
            <a:spAutoFit/>
          </a:bodyPr>
          <a:lstStyle/>
          <a:p>
            <a:r>
              <a:rPr lang="en-US" sz="1050" dirty="0">
                <a:latin typeface="Px Grotesk" charset="0"/>
                <a:ea typeface="Px Grotesk" charset="0"/>
                <a:cs typeface="Px Grotesk" charset="0"/>
              </a:rPr>
              <a:t>Temporary </a:t>
            </a:r>
          </a:p>
          <a:p>
            <a:r>
              <a:rPr lang="en-US" sz="1050" dirty="0">
                <a:latin typeface="Px Grotesk" charset="0"/>
                <a:ea typeface="Px Grotesk" charset="0"/>
                <a:cs typeface="Px Grotesk" charset="0"/>
              </a:rPr>
              <a:t>projects</a:t>
            </a:r>
          </a:p>
        </p:txBody>
      </p:sp>
      <p:sp>
        <p:nvSpPr>
          <p:cNvPr id="113" name="TextBox 112"/>
          <p:cNvSpPr txBox="1"/>
          <p:nvPr/>
        </p:nvSpPr>
        <p:spPr>
          <a:xfrm>
            <a:off x="8341567" y="3431292"/>
            <a:ext cx="1051527" cy="415498"/>
          </a:xfrm>
          <a:prstGeom prst="rect">
            <a:avLst/>
          </a:prstGeom>
          <a:noFill/>
        </p:spPr>
        <p:txBody>
          <a:bodyPr wrap="square" rtlCol="0">
            <a:spAutoFit/>
          </a:bodyPr>
          <a:lstStyle/>
          <a:p>
            <a:r>
              <a:rPr lang="en-US" sz="1050" dirty="0">
                <a:latin typeface="Px Grotesk" charset="0"/>
                <a:ea typeface="Px Grotesk" charset="0"/>
                <a:cs typeface="Px Grotesk" charset="0"/>
              </a:rPr>
              <a:t>Continuous</a:t>
            </a:r>
          </a:p>
          <a:p>
            <a:r>
              <a:rPr lang="en-US" sz="1050" dirty="0">
                <a:latin typeface="Px Grotesk" charset="0"/>
                <a:ea typeface="Px Grotesk" charset="0"/>
                <a:cs typeface="Px Grotesk" charset="0"/>
              </a:rPr>
              <a:t>Value flow</a:t>
            </a:r>
          </a:p>
        </p:txBody>
      </p:sp>
      <p:cxnSp>
        <p:nvCxnSpPr>
          <p:cNvPr id="140" name="Straight Connector 139"/>
          <p:cNvCxnSpPr/>
          <p:nvPr/>
        </p:nvCxnSpPr>
        <p:spPr>
          <a:xfrm>
            <a:off x="3900074" y="619687"/>
            <a:ext cx="0" cy="2027762"/>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sp>
        <p:nvSpPr>
          <p:cNvPr id="141" name="TextBox 140"/>
          <p:cNvSpPr txBox="1"/>
          <p:nvPr/>
        </p:nvSpPr>
        <p:spPr>
          <a:xfrm>
            <a:off x="328309" y="4406849"/>
            <a:ext cx="627011" cy="184666"/>
          </a:xfrm>
          <a:prstGeom prst="rect">
            <a:avLst/>
          </a:prstGeom>
          <a:noFill/>
        </p:spPr>
        <p:txBody>
          <a:bodyPr wrap="square" rtlCol="0">
            <a:spAutoFit/>
          </a:bodyPr>
          <a:lstStyle/>
          <a:p>
            <a:pPr algn="ctr"/>
            <a:r>
              <a:rPr lang="en-US" sz="600" b="1" dirty="0">
                <a:latin typeface="Px Grotesk" charset="0"/>
                <a:ea typeface="Px Grotesk" charset="0"/>
                <a:cs typeface="Px Grotesk" charset="0"/>
              </a:rPr>
              <a:t>Experiment</a:t>
            </a:r>
          </a:p>
        </p:txBody>
      </p:sp>
      <p:sp>
        <p:nvSpPr>
          <p:cNvPr id="142" name="TextBox 141"/>
          <p:cNvSpPr txBox="1"/>
          <p:nvPr/>
        </p:nvSpPr>
        <p:spPr>
          <a:xfrm>
            <a:off x="1066692" y="4109290"/>
            <a:ext cx="670209" cy="276999"/>
          </a:xfrm>
          <a:prstGeom prst="rect">
            <a:avLst/>
          </a:prstGeom>
          <a:noFill/>
        </p:spPr>
        <p:txBody>
          <a:bodyPr wrap="square" rtlCol="0">
            <a:spAutoFit/>
          </a:bodyPr>
          <a:lstStyle/>
          <a:p>
            <a:pPr algn="ctr"/>
            <a:r>
              <a:rPr lang="en-US" sz="600" b="1" dirty="0">
                <a:latin typeface="Px Grotesk" charset="0"/>
                <a:ea typeface="Px Grotesk" charset="0"/>
                <a:cs typeface="Px Grotesk" charset="0"/>
              </a:rPr>
              <a:t>New technology</a:t>
            </a:r>
          </a:p>
        </p:txBody>
      </p:sp>
      <p:sp>
        <p:nvSpPr>
          <p:cNvPr id="148" name="Ellipsi 147"/>
          <p:cNvSpPr/>
          <p:nvPr/>
        </p:nvSpPr>
        <p:spPr>
          <a:xfrm>
            <a:off x="858065" y="3135339"/>
            <a:ext cx="398537" cy="39853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a:p>
        </p:txBody>
      </p:sp>
      <p:sp>
        <p:nvSpPr>
          <p:cNvPr id="149" name="Ellipsi 148"/>
          <p:cNvSpPr/>
          <p:nvPr/>
        </p:nvSpPr>
        <p:spPr>
          <a:xfrm>
            <a:off x="1564831" y="1383443"/>
            <a:ext cx="398537" cy="39853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a:p>
        </p:txBody>
      </p:sp>
      <p:sp>
        <p:nvSpPr>
          <p:cNvPr id="150" name="Ellipsi 149"/>
          <p:cNvSpPr/>
          <p:nvPr/>
        </p:nvSpPr>
        <p:spPr>
          <a:xfrm>
            <a:off x="1217800" y="1909586"/>
            <a:ext cx="398537" cy="39853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a:p>
        </p:txBody>
      </p:sp>
      <p:sp>
        <p:nvSpPr>
          <p:cNvPr id="151" name="Ellipsi 150"/>
          <p:cNvSpPr/>
          <p:nvPr/>
        </p:nvSpPr>
        <p:spPr>
          <a:xfrm>
            <a:off x="77525" y="1022433"/>
            <a:ext cx="398537" cy="39853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a:p>
        </p:txBody>
      </p:sp>
      <p:sp>
        <p:nvSpPr>
          <p:cNvPr id="152" name="Ellipsi 151"/>
          <p:cNvSpPr/>
          <p:nvPr/>
        </p:nvSpPr>
        <p:spPr>
          <a:xfrm>
            <a:off x="-98888" y="3793157"/>
            <a:ext cx="398537" cy="39853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a:p>
        </p:txBody>
      </p:sp>
      <p:sp>
        <p:nvSpPr>
          <p:cNvPr id="153" name="Ellipsi 152"/>
          <p:cNvSpPr/>
          <p:nvPr/>
        </p:nvSpPr>
        <p:spPr>
          <a:xfrm>
            <a:off x="935457" y="4589158"/>
            <a:ext cx="398537" cy="39853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a:p>
        </p:txBody>
      </p:sp>
      <p:sp>
        <p:nvSpPr>
          <p:cNvPr id="154" name="Ellipsi 153"/>
          <p:cNvSpPr/>
          <p:nvPr/>
        </p:nvSpPr>
        <p:spPr>
          <a:xfrm>
            <a:off x="1524060" y="3514389"/>
            <a:ext cx="398537" cy="39853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a:p>
        </p:txBody>
      </p:sp>
      <p:grpSp>
        <p:nvGrpSpPr>
          <p:cNvPr id="194" name="Ryhmitä 193"/>
          <p:cNvGrpSpPr/>
          <p:nvPr/>
        </p:nvGrpSpPr>
        <p:grpSpPr>
          <a:xfrm>
            <a:off x="2165569" y="1060485"/>
            <a:ext cx="1596641" cy="1364395"/>
            <a:chOff x="2449679" y="1413979"/>
            <a:chExt cx="2128855" cy="1819193"/>
          </a:xfrm>
        </p:grpSpPr>
        <p:sp>
          <p:nvSpPr>
            <p:cNvPr id="133" name="TextBox 125"/>
            <p:cNvSpPr txBox="1"/>
            <p:nvPr/>
          </p:nvSpPr>
          <p:spPr>
            <a:xfrm>
              <a:off x="3070346" y="1413979"/>
              <a:ext cx="816640" cy="246221"/>
            </a:xfrm>
            <a:prstGeom prst="rect">
              <a:avLst/>
            </a:prstGeom>
            <a:noFill/>
          </p:spPr>
          <p:txBody>
            <a:bodyPr wrap="square" rtlCol="0">
              <a:spAutoFit/>
            </a:bodyPr>
            <a:lstStyle/>
            <a:p>
              <a:pPr algn="ctr"/>
              <a:r>
                <a:rPr lang="en-US" sz="600" b="1" dirty="0">
                  <a:latin typeface="Px Grotesk" charset="0"/>
                  <a:ea typeface="Px Grotesk" charset="0"/>
                  <a:cs typeface="Px Grotesk" charset="0"/>
                </a:rPr>
                <a:t>Analysis</a:t>
              </a:r>
            </a:p>
          </p:txBody>
        </p:sp>
        <p:sp>
          <p:nvSpPr>
            <p:cNvPr id="134" name="TextBox 126"/>
            <p:cNvSpPr txBox="1"/>
            <p:nvPr/>
          </p:nvSpPr>
          <p:spPr>
            <a:xfrm>
              <a:off x="2449679" y="1414678"/>
              <a:ext cx="721121" cy="246221"/>
            </a:xfrm>
            <a:prstGeom prst="rect">
              <a:avLst/>
            </a:prstGeom>
            <a:noFill/>
          </p:spPr>
          <p:txBody>
            <a:bodyPr wrap="square" rtlCol="0">
              <a:spAutoFit/>
            </a:bodyPr>
            <a:lstStyle/>
            <a:p>
              <a:pPr algn="ctr"/>
              <a:r>
                <a:rPr lang="en-US" sz="600" b="1" dirty="0">
                  <a:latin typeface="Px Grotesk" charset="0"/>
                  <a:ea typeface="Px Grotesk" charset="0"/>
                  <a:cs typeface="Px Grotesk" charset="0"/>
                </a:rPr>
                <a:t>Review</a:t>
              </a:r>
            </a:p>
          </p:txBody>
        </p:sp>
        <p:sp>
          <p:nvSpPr>
            <p:cNvPr id="135" name="TextBox 127"/>
            <p:cNvSpPr txBox="1"/>
            <p:nvPr/>
          </p:nvSpPr>
          <p:spPr>
            <a:xfrm>
              <a:off x="3779298" y="1414678"/>
              <a:ext cx="799236" cy="246221"/>
            </a:xfrm>
            <a:prstGeom prst="rect">
              <a:avLst/>
            </a:prstGeom>
            <a:noFill/>
          </p:spPr>
          <p:txBody>
            <a:bodyPr wrap="square" rtlCol="0">
              <a:spAutoFit/>
            </a:bodyPr>
            <a:lstStyle/>
            <a:p>
              <a:r>
                <a:rPr lang="en-US" sz="600" b="1" dirty="0">
                  <a:latin typeface="Px Grotesk" charset="0"/>
                  <a:ea typeface="Px Grotesk" charset="0"/>
                  <a:cs typeface="Px Grotesk" charset="0"/>
                </a:rPr>
                <a:t>Execute</a:t>
              </a:r>
            </a:p>
          </p:txBody>
        </p:sp>
        <p:grpSp>
          <p:nvGrpSpPr>
            <p:cNvPr id="193" name="Ryhmitä 192"/>
            <p:cNvGrpSpPr/>
            <p:nvPr/>
          </p:nvGrpSpPr>
          <p:grpSpPr>
            <a:xfrm>
              <a:off x="2550492" y="1695073"/>
              <a:ext cx="1736680" cy="1538099"/>
              <a:chOff x="2550492" y="1659353"/>
              <a:chExt cx="1736680" cy="1538099"/>
            </a:xfrm>
          </p:grpSpPr>
          <p:grpSp>
            <p:nvGrpSpPr>
              <p:cNvPr id="58" name="Ryhmitä 57"/>
              <p:cNvGrpSpPr/>
              <p:nvPr/>
            </p:nvGrpSpPr>
            <p:grpSpPr>
              <a:xfrm>
                <a:off x="3204791" y="2208327"/>
                <a:ext cx="441447" cy="441447"/>
                <a:chOff x="2511889" y="1836979"/>
                <a:chExt cx="441447" cy="441447"/>
              </a:xfrm>
            </p:grpSpPr>
            <p:sp>
              <p:nvSpPr>
                <p:cNvPr id="168" name="Oval 135"/>
                <p:cNvSpPr/>
                <p:nvPr/>
              </p:nvSpPr>
              <p:spPr>
                <a:xfrm>
                  <a:off x="2511889" y="1836979"/>
                  <a:ext cx="441447" cy="441447"/>
                </a:xfrm>
                <a:prstGeom prst="ellipse">
                  <a:avLst/>
                </a:prstGeom>
                <a:solidFill>
                  <a:srgbClr val="FDE8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1" name="Chevron 153"/>
                <p:cNvSpPr/>
                <p:nvPr/>
              </p:nvSpPr>
              <p:spPr>
                <a:xfrm>
                  <a:off x="2654836" y="1965196"/>
                  <a:ext cx="202371" cy="202371"/>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187" name="Ryhmitä 186"/>
              <p:cNvGrpSpPr/>
              <p:nvPr/>
            </p:nvGrpSpPr>
            <p:grpSpPr>
              <a:xfrm>
                <a:off x="2550492" y="2208327"/>
                <a:ext cx="441447" cy="441447"/>
                <a:chOff x="2511888" y="2486975"/>
                <a:chExt cx="441447" cy="441447"/>
              </a:xfrm>
            </p:grpSpPr>
            <p:sp>
              <p:nvSpPr>
                <p:cNvPr id="169" name="Oval 138"/>
                <p:cNvSpPr/>
                <p:nvPr/>
              </p:nvSpPr>
              <p:spPr>
                <a:xfrm>
                  <a:off x="2511888" y="2486975"/>
                  <a:ext cx="441447" cy="441447"/>
                </a:xfrm>
                <a:prstGeom prst="ellipse">
                  <a:avLst/>
                </a:prstGeom>
                <a:solidFill>
                  <a:srgbClr val="FDE8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2" name="Chevron 154"/>
                <p:cNvSpPr/>
                <p:nvPr/>
              </p:nvSpPr>
              <p:spPr>
                <a:xfrm>
                  <a:off x="2654581" y="2609697"/>
                  <a:ext cx="202371" cy="202371"/>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190" name="Ryhmitä 189"/>
              <p:cNvGrpSpPr/>
              <p:nvPr/>
            </p:nvGrpSpPr>
            <p:grpSpPr>
              <a:xfrm>
                <a:off x="2550492" y="2756005"/>
                <a:ext cx="441447" cy="441447"/>
                <a:chOff x="2511578" y="3151833"/>
                <a:chExt cx="441447" cy="441447"/>
              </a:xfrm>
            </p:grpSpPr>
            <p:sp>
              <p:nvSpPr>
                <p:cNvPr id="170" name="Oval 147"/>
                <p:cNvSpPr/>
                <p:nvPr/>
              </p:nvSpPr>
              <p:spPr>
                <a:xfrm>
                  <a:off x="2511578" y="3151833"/>
                  <a:ext cx="441447" cy="441447"/>
                </a:xfrm>
                <a:prstGeom prst="ellipse">
                  <a:avLst/>
                </a:prstGeom>
                <a:solidFill>
                  <a:srgbClr val="AC6FAF"/>
                </a:solidFill>
                <a:ln>
                  <a:solidFill>
                    <a:srgbClr val="AC6F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3" name="Chevron 155"/>
                <p:cNvSpPr/>
                <p:nvPr/>
              </p:nvSpPr>
              <p:spPr>
                <a:xfrm>
                  <a:off x="2637588" y="3272473"/>
                  <a:ext cx="202371" cy="202371"/>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64" name="Ryhmitä 63"/>
              <p:cNvGrpSpPr/>
              <p:nvPr/>
            </p:nvGrpSpPr>
            <p:grpSpPr>
              <a:xfrm>
                <a:off x="3197859" y="1663849"/>
                <a:ext cx="441447" cy="441447"/>
                <a:chOff x="3244720" y="1836979"/>
                <a:chExt cx="441447" cy="441447"/>
              </a:xfrm>
            </p:grpSpPr>
            <p:sp>
              <p:nvSpPr>
                <p:cNvPr id="174" name="Oval 185"/>
                <p:cNvSpPr/>
                <p:nvPr/>
              </p:nvSpPr>
              <p:spPr>
                <a:xfrm>
                  <a:off x="3244720" y="1836979"/>
                  <a:ext cx="441447" cy="44144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7" name="Chevron 188"/>
                <p:cNvSpPr/>
                <p:nvPr/>
              </p:nvSpPr>
              <p:spPr>
                <a:xfrm>
                  <a:off x="3387667" y="1965196"/>
                  <a:ext cx="202371" cy="202371"/>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188" name="Ryhmitä 187"/>
              <p:cNvGrpSpPr/>
              <p:nvPr/>
            </p:nvGrpSpPr>
            <p:grpSpPr>
              <a:xfrm>
                <a:off x="3834389" y="2208327"/>
                <a:ext cx="441447" cy="441447"/>
                <a:chOff x="3244719" y="2486975"/>
                <a:chExt cx="441447" cy="441447"/>
              </a:xfrm>
            </p:grpSpPr>
            <p:sp>
              <p:nvSpPr>
                <p:cNvPr id="175" name="Oval 186"/>
                <p:cNvSpPr/>
                <p:nvPr/>
              </p:nvSpPr>
              <p:spPr>
                <a:xfrm>
                  <a:off x="3244719" y="2486975"/>
                  <a:ext cx="441447" cy="441447"/>
                </a:xfrm>
                <a:prstGeom prst="ellipse">
                  <a:avLst/>
                </a:prstGeom>
                <a:solidFill>
                  <a:srgbClr val="FDE881"/>
                </a:solidFill>
                <a:ln>
                  <a:solidFill>
                    <a:srgbClr val="FDE8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8" name="Chevron 189"/>
                <p:cNvSpPr/>
                <p:nvPr/>
              </p:nvSpPr>
              <p:spPr>
                <a:xfrm>
                  <a:off x="3387412" y="2609697"/>
                  <a:ext cx="202371" cy="202371"/>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191" name="Ryhmitä 190"/>
              <p:cNvGrpSpPr/>
              <p:nvPr/>
            </p:nvGrpSpPr>
            <p:grpSpPr>
              <a:xfrm>
                <a:off x="3195447" y="2756005"/>
                <a:ext cx="441447" cy="441447"/>
                <a:chOff x="3244409" y="3151833"/>
                <a:chExt cx="441447" cy="441447"/>
              </a:xfrm>
            </p:grpSpPr>
            <p:sp>
              <p:nvSpPr>
                <p:cNvPr id="176" name="Oval 187"/>
                <p:cNvSpPr/>
                <p:nvPr/>
              </p:nvSpPr>
              <p:spPr>
                <a:xfrm>
                  <a:off x="3244409" y="3151833"/>
                  <a:ext cx="441447" cy="441447"/>
                </a:xfrm>
                <a:prstGeom prst="ellipse">
                  <a:avLst/>
                </a:prstGeom>
                <a:solidFill>
                  <a:srgbClr val="AC6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9" name="Chevron 190"/>
                <p:cNvSpPr/>
                <p:nvPr/>
              </p:nvSpPr>
              <p:spPr>
                <a:xfrm>
                  <a:off x="3370419" y="3272473"/>
                  <a:ext cx="202371" cy="202371"/>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186" name="Ryhmitä 185"/>
              <p:cNvGrpSpPr/>
              <p:nvPr/>
            </p:nvGrpSpPr>
            <p:grpSpPr>
              <a:xfrm>
                <a:off x="2550492" y="1659353"/>
                <a:ext cx="441447" cy="441447"/>
                <a:chOff x="3977289" y="1816523"/>
                <a:chExt cx="441447" cy="441447"/>
              </a:xfrm>
            </p:grpSpPr>
            <p:sp>
              <p:nvSpPr>
                <p:cNvPr id="180" name="Oval 191"/>
                <p:cNvSpPr/>
                <p:nvPr/>
              </p:nvSpPr>
              <p:spPr>
                <a:xfrm>
                  <a:off x="3977289" y="1816523"/>
                  <a:ext cx="441447" cy="44144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3" name="Chevron 194"/>
                <p:cNvSpPr/>
                <p:nvPr/>
              </p:nvSpPr>
              <p:spPr>
                <a:xfrm>
                  <a:off x="4120236" y="1944740"/>
                  <a:ext cx="202371" cy="202371"/>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189" name="Ryhmitä 188"/>
              <p:cNvGrpSpPr/>
              <p:nvPr/>
            </p:nvGrpSpPr>
            <p:grpSpPr>
              <a:xfrm>
                <a:off x="3840403" y="2756005"/>
                <a:ext cx="441447" cy="441447"/>
                <a:chOff x="3977288" y="2466519"/>
                <a:chExt cx="441447" cy="441447"/>
              </a:xfrm>
            </p:grpSpPr>
            <p:sp>
              <p:nvSpPr>
                <p:cNvPr id="181" name="Oval 192"/>
                <p:cNvSpPr/>
                <p:nvPr/>
              </p:nvSpPr>
              <p:spPr>
                <a:xfrm>
                  <a:off x="3977288" y="2466519"/>
                  <a:ext cx="441447" cy="441447"/>
                </a:xfrm>
                <a:prstGeom prst="ellipse">
                  <a:avLst/>
                </a:prstGeom>
                <a:solidFill>
                  <a:srgbClr val="AC6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4" name="Chevron 195"/>
                <p:cNvSpPr/>
                <p:nvPr/>
              </p:nvSpPr>
              <p:spPr>
                <a:xfrm>
                  <a:off x="4119981" y="2589241"/>
                  <a:ext cx="202371" cy="202371"/>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192" name="Ryhmitä 191"/>
              <p:cNvGrpSpPr/>
              <p:nvPr/>
            </p:nvGrpSpPr>
            <p:grpSpPr>
              <a:xfrm>
                <a:off x="3845725" y="1660649"/>
                <a:ext cx="441447" cy="441447"/>
                <a:chOff x="3976978" y="3131377"/>
                <a:chExt cx="441447" cy="441447"/>
              </a:xfrm>
            </p:grpSpPr>
            <p:sp>
              <p:nvSpPr>
                <p:cNvPr id="182" name="Oval 193"/>
                <p:cNvSpPr/>
                <p:nvPr/>
              </p:nvSpPr>
              <p:spPr>
                <a:xfrm>
                  <a:off x="3976978" y="3131377"/>
                  <a:ext cx="441447" cy="44144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5" name="Chevron 196"/>
                <p:cNvSpPr/>
                <p:nvPr/>
              </p:nvSpPr>
              <p:spPr>
                <a:xfrm>
                  <a:off x="4102988" y="3252017"/>
                  <a:ext cx="202371" cy="202371"/>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grpSp>
      <p:sp>
        <p:nvSpPr>
          <p:cNvPr id="200" name="TextBox 131"/>
          <p:cNvSpPr txBox="1"/>
          <p:nvPr/>
        </p:nvSpPr>
        <p:spPr>
          <a:xfrm>
            <a:off x="4174959" y="4334251"/>
            <a:ext cx="663264" cy="184666"/>
          </a:xfrm>
          <a:prstGeom prst="rect">
            <a:avLst/>
          </a:prstGeom>
          <a:noFill/>
        </p:spPr>
        <p:txBody>
          <a:bodyPr wrap="square" rtlCol="0">
            <a:spAutoFit/>
          </a:bodyPr>
          <a:lstStyle/>
          <a:p>
            <a:r>
              <a:rPr lang="en-US" sz="600" b="1" dirty="0">
                <a:latin typeface="Px Grotesk" charset="0"/>
                <a:ea typeface="Px Grotesk" charset="0"/>
                <a:cs typeface="Px Grotesk" charset="0"/>
              </a:rPr>
              <a:t>Backlog</a:t>
            </a:r>
          </a:p>
        </p:txBody>
      </p:sp>
      <p:grpSp>
        <p:nvGrpSpPr>
          <p:cNvPr id="201" name="Group 2"/>
          <p:cNvGrpSpPr/>
          <p:nvPr/>
        </p:nvGrpSpPr>
        <p:grpSpPr>
          <a:xfrm>
            <a:off x="4694091" y="3815016"/>
            <a:ext cx="640596" cy="414784"/>
            <a:chOff x="5654433" y="4748692"/>
            <a:chExt cx="1690906" cy="1094860"/>
          </a:xfrm>
        </p:grpSpPr>
        <p:sp>
          <p:nvSpPr>
            <p:cNvPr id="202" name="Oval 133"/>
            <p:cNvSpPr/>
            <p:nvPr/>
          </p:nvSpPr>
          <p:spPr>
            <a:xfrm>
              <a:off x="6005156" y="4748692"/>
              <a:ext cx="1007413" cy="1007415"/>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3" name="Oval 134"/>
            <p:cNvSpPr/>
            <p:nvPr/>
          </p:nvSpPr>
          <p:spPr>
            <a:xfrm>
              <a:off x="6177959" y="4923379"/>
              <a:ext cx="661809" cy="661809"/>
            </a:xfrm>
            <a:prstGeom prst="ellipse">
              <a:avLst/>
            </a:prstGeom>
            <a:solidFill>
              <a:srgbClr val="F3F3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04" name="Rectangle 136"/>
            <p:cNvSpPr/>
            <p:nvPr/>
          </p:nvSpPr>
          <p:spPr>
            <a:xfrm>
              <a:off x="5978765" y="5363510"/>
              <a:ext cx="506406" cy="469558"/>
            </a:xfrm>
            <a:prstGeom prst="rect">
              <a:avLst/>
            </a:prstGeom>
            <a:solidFill>
              <a:srgbClr val="F3F3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5" name="Rectangle 137"/>
            <p:cNvSpPr/>
            <p:nvPr/>
          </p:nvSpPr>
          <p:spPr>
            <a:xfrm>
              <a:off x="5654433" y="5585188"/>
              <a:ext cx="1478221" cy="13832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6" name="Isosceles Triangle 143"/>
            <p:cNvSpPr/>
            <p:nvPr/>
          </p:nvSpPr>
          <p:spPr>
            <a:xfrm rot="2666246">
              <a:off x="5985112" y="5184377"/>
              <a:ext cx="338146" cy="291506"/>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7" name="Isosceles Triangle 146"/>
            <p:cNvSpPr/>
            <p:nvPr/>
          </p:nvSpPr>
          <p:spPr>
            <a:xfrm rot="12711246">
              <a:off x="7007192" y="5552046"/>
              <a:ext cx="338147" cy="291506"/>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9" name="Rectangle 136"/>
            <p:cNvSpPr/>
            <p:nvPr/>
          </p:nvSpPr>
          <p:spPr>
            <a:xfrm>
              <a:off x="6246411" y="5723511"/>
              <a:ext cx="650183" cy="119653"/>
            </a:xfrm>
            <a:prstGeom prst="rect">
              <a:avLst/>
            </a:prstGeom>
            <a:solidFill>
              <a:srgbClr val="F3F3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13" name="TextBox 156"/>
          <p:cNvSpPr txBox="1"/>
          <p:nvPr/>
        </p:nvSpPr>
        <p:spPr>
          <a:xfrm>
            <a:off x="5429765" y="4336112"/>
            <a:ext cx="663264" cy="184666"/>
          </a:xfrm>
          <a:prstGeom prst="rect">
            <a:avLst/>
          </a:prstGeom>
          <a:noFill/>
        </p:spPr>
        <p:txBody>
          <a:bodyPr wrap="square" rtlCol="0">
            <a:spAutoFit/>
          </a:bodyPr>
          <a:lstStyle/>
          <a:p>
            <a:r>
              <a:rPr lang="en-US" sz="600" b="1" dirty="0">
                <a:latin typeface="Px Grotesk" charset="0"/>
                <a:ea typeface="Px Grotesk" charset="0"/>
                <a:cs typeface="Px Grotesk" charset="0"/>
              </a:rPr>
              <a:t>Backlog</a:t>
            </a:r>
          </a:p>
        </p:txBody>
      </p:sp>
      <p:sp>
        <p:nvSpPr>
          <p:cNvPr id="226" name="TextBox 172"/>
          <p:cNvSpPr txBox="1"/>
          <p:nvPr/>
        </p:nvSpPr>
        <p:spPr>
          <a:xfrm>
            <a:off x="6676130" y="4331645"/>
            <a:ext cx="663264" cy="184666"/>
          </a:xfrm>
          <a:prstGeom prst="rect">
            <a:avLst/>
          </a:prstGeom>
          <a:noFill/>
        </p:spPr>
        <p:txBody>
          <a:bodyPr wrap="square" rtlCol="0">
            <a:spAutoFit/>
          </a:bodyPr>
          <a:lstStyle/>
          <a:p>
            <a:r>
              <a:rPr lang="en-US" sz="600" b="1" dirty="0">
                <a:latin typeface="Px Grotesk" charset="0"/>
                <a:ea typeface="Px Grotesk" charset="0"/>
                <a:cs typeface="Px Grotesk" charset="0"/>
              </a:rPr>
              <a:t>Backlog</a:t>
            </a:r>
          </a:p>
        </p:txBody>
      </p:sp>
      <p:sp>
        <p:nvSpPr>
          <p:cNvPr id="234" name="TextBox 180"/>
          <p:cNvSpPr txBox="1"/>
          <p:nvPr/>
        </p:nvSpPr>
        <p:spPr>
          <a:xfrm>
            <a:off x="4600195" y="4340056"/>
            <a:ext cx="732662" cy="184666"/>
          </a:xfrm>
          <a:prstGeom prst="rect">
            <a:avLst/>
          </a:prstGeom>
          <a:noFill/>
        </p:spPr>
        <p:txBody>
          <a:bodyPr wrap="square" rtlCol="0">
            <a:spAutoFit/>
          </a:bodyPr>
          <a:lstStyle/>
          <a:p>
            <a:pPr algn="ctr"/>
            <a:r>
              <a:rPr lang="en-US" sz="600" b="1" dirty="0">
                <a:latin typeface="Px Grotesk" charset="0"/>
                <a:ea typeface="Px Grotesk" charset="0"/>
                <a:cs typeface="Px Grotesk" charset="0"/>
              </a:rPr>
              <a:t>Sprint</a:t>
            </a:r>
          </a:p>
        </p:txBody>
      </p:sp>
      <p:sp>
        <p:nvSpPr>
          <p:cNvPr id="235" name="TextBox 181"/>
          <p:cNvSpPr txBox="1"/>
          <p:nvPr/>
        </p:nvSpPr>
        <p:spPr>
          <a:xfrm>
            <a:off x="5863215" y="4339147"/>
            <a:ext cx="732662" cy="184666"/>
          </a:xfrm>
          <a:prstGeom prst="rect">
            <a:avLst/>
          </a:prstGeom>
          <a:noFill/>
        </p:spPr>
        <p:txBody>
          <a:bodyPr wrap="square" rtlCol="0">
            <a:spAutoFit/>
          </a:bodyPr>
          <a:lstStyle/>
          <a:p>
            <a:pPr algn="ctr"/>
            <a:r>
              <a:rPr lang="en-US" sz="600" b="1" dirty="0">
                <a:latin typeface="Px Grotesk" charset="0"/>
                <a:ea typeface="Px Grotesk" charset="0"/>
                <a:cs typeface="Px Grotesk" charset="0"/>
              </a:rPr>
              <a:t>Sprint</a:t>
            </a:r>
          </a:p>
        </p:txBody>
      </p:sp>
      <p:sp>
        <p:nvSpPr>
          <p:cNvPr id="236" name="TextBox 182"/>
          <p:cNvSpPr txBox="1"/>
          <p:nvPr/>
        </p:nvSpPr>
        <p:spPr>
          <a:xfrm>
            <a:off x="7089137" y="4323022"/>
            <a:ext cx="732662" cy="184666"/>
          </a:xfrm>
          <a:prstGeom prst="rect">
            <a:avLst/>
          </a:prstGeom>
          <a:noFill/>
        </p:spPr>
        <p:txBody>
          <a:bodyPr wrap="square" rtlCol="0">
            <a:spAutoFit/>
          </a:bodyPr>
          <a:lstStyle/>
          <a:p>
            <a:pPr algn="ctr"/>
            <a:r>
              <a:rPr lang="en-US" sz="600" b="1" dirty="0">
                <a:latin typeface="Px Grotesk" charset="0"/>
                <a:ea typeface="Px Grotesk" charset="0"/>
                <a:cs typeface="Px Grotesk" charset="0"/>
              </a:rPr>
              <a:t>Sprint</a:t>
            </a:r>
          </a:p>
        </p:txBody>
      </p:sp>
      <p:grpSp>
        <p:nvGrpSpPr>
          <p:cNvPr id="252" name="Group 30"/>
          <p:cNvGrpSpPr/>
          <p:nvPr/>
        </p:nvGrpSpPr>
        <p:grpSpPr>
          <a:xfrm>
            <a:off x="4204181" y="3749826"/>
            <a:ext cx="336947" cy="469361"/>
            <a:chOff x="4085641" y="4271447"/>
            <a:chExt cx="449262" cy="625815"/>
          </a:xfrm>
        </p:grpSpPr>
        <p:sp>
          <p:nvSpPr>
            <p:cNvPr id="253" name="Rectangle 13"/>
            <p:cNvSpPr/>
            <p:nvPr/>
          </p:nvSpPr>
          <p:spPr>
            <a:xfrm>
              <a:off x="4085641" y="4271447"/>
              <a:ext cx="449262" cy="137331"/>
            </a:xfrm>
            <a:prstGeom prst="rect">
              <a:avLst/>
            </a:prstGeom>
            <a:solidFill>
              <a:srgbClr val="FDE8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Px Grotesk Regular" panose="02060503030000020004" pitchFamily="18" charset="0"/>
              </a:endParaRPr>
            </a:p>
          </p:txBody>
        </p:sp>
        <p:sp>
          <p:nvSpPr>
            <p:cNvPr id="254" name="Rectangle 147"/>
            <p:cNvSpPr/>
            <p:nvPr/>
          </p:nvSpPr>
          <p:spPr>
            <a:xfrm>
              <a:off x="4085641" y="4434275"/>
              <a:ext cx="449262" cy="13733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Px Grotesk Regular" panose="02060503030000020004" pitchFamily="18" charset="0"/>
              </a:endParaRPr>
            </a:p>
          </p:txBody>
        </p:sp>
        <p:sp>
          <p:nvSpPr>
            <p:cNvPr id="255" name="Rectangle 148"/>
            <p:cNvSpPr/>
            <p:nvPr/>
          </p:nvSpPr>
          <p:spPr>
            <a:xfrm>
              <a:off x="4085641" y="4597103"/>
              <a:ext cx="449262" cy="13733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Px Grotesk Regular" panose="02060503030000020004" pitchFamily="18" charset="0"/>
              </a:endParaRPr>
            </a:p>
          </p:txBody>
        </p:sp>
        <p:sp>
          <p:nvSpPr>
            <p:cNvPr id="256" name="Rectangle 149"/>
            <p:cNvSpPr/>
            <p:nvPr/>
          </p:nvSpPr>
          <p:spPr>
            <a:xfrm>
              <a:off x="4085641" y="4759931"/>
              <a:ext cx="449262" cy="13733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Px Grotesk Regular" panose="02060503030000020004" pitchFamily="18" charset="0"/>
              </a:endParaRPr>
            </a:p>
          </p:txBody>
        </p:sp>
      </p:grpSp>
      <p:grpSp>
        <p:nvGrpSpPr>
          <p:cNvPr id="257" name="Group 30"/>
          <p:cNvGrpSpPr/>
          <p:nvPr/>
        </p:nvGrpSpPr>
        <p:grpSpPr>
          <a:xfrm>
            <a:off x="5487651" y="3749826"/>
            <a:ext cx="336947" cy="469361"/>
            <a:chOff x="4085641" y="4271447"/>
            <a:chExt cx="449262" cy="625815"/>
          </a:xfrm>
        </p:grpSpPr>
        <p:sp>
          <p:nvSpPr>
            <p:cNvPr id="258" name="Rectangle 13"/>
            <p:cNvSpPr/>
            <p:nvPr/>
          </p:nvSpPr>
          <p:spPr>
            <a:xfrm>
              <a:off x="4085641" y="4271447"/>
              <a:ext cx="449262" cy="137331"/>
            </a:xfrm>
            <a:prstGeom prst="rect">
              <a:avLst/>
            </a:prstGeom>
            <a:solidFill>
              <a:srgbClr val="FDE8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Px Grotesk Regular" panose="02060503030000020004" pitchFamily="18" charset="0"/>
              </a:endParaRPr>
            </a:p>
          </p:txBody>
        </p:sp>
        <p:sp>
          <p:nvSpPr>
            <p:cNvPr id="259" name="Rectangle 147"/>
            <p:cNvSpPr/>
            <p:nvPr/>
          </p:nvSpPr>
          <p:spPr>
            <a:xfrm>
              <a:off x="4085641" y="4434275"/>
              <a:ext cx="449262" cy="13733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Px Grotesk Regular" panose="02060503030000020004" pitchFamily="18" charset="0"/>
              </a:endParaRPr>
            </a:p>
          </p:txBody>
        </p:sp>
        <p:sp>
          <p:nvSpPr>
            <p:cNvPr id="260" name="Rectangle 148"/>
            <p:cNvSpPr/>
            <p:nvPr/>
          </p:nvSpPr>
          <p:spPr>
            <a:xfrm>
              <a:off x="4085641" y="4597103"/>
              <a:ext cx="449262" cy="13733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Px Grotesk Regular" panose="02060503030000020004" pitchFamily="18" charset="0"/>
              </a:endParaRPr>
            </a:p>
          </p:txBody>
        </p:sp>
        <p:sp>
          <p:nvSpPr>
            <p:cNvPr id="261" name="Rectangle 149"/>
            <p:cNvSpPr/>
            <p:nvPr/>
          </p:nvSpPr>
          <p:spPr>
            <a:xfrm>
              <a:off x="4085641" y="4759931"/>
              <a:ext cx="449262" cy="13733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Px Grotesk Regular" panose="02060503030000020004" pitchFamily="18" charset="0"/>
              </a:endParaRPr>
            </a:p>
          </p:txBody>
        </p:sp>
      </p:grpSp>
      <p:grpSp>
        <p:nvGrpSpPr>
          <p:cNvPr id="262" name="Group 30"/>
          <p:cNvGrpSpPr/>
          <p:nvPr/>
        </p:nvGrpSpPr>
        <p:grpSpPr>
          <a:xfrm>
            <a:off x="6706811" y="3749826"/>
            <a:ext cx="336947" cy="469361"/>
            <a:chOff x="4085641" y="4271447"/>
            <a:chExt cx="449262" cy="625815"/>
          </a:xfrm>
        </p:grpSpPr>
        <p:sp>
          <p:nvSpPr>
            <p:cNvPr id="263" name="Rectangle 13"/>
            <p:cNvSpPr/>
            <p:nvPr/>
          </p:nvSpPr>
          <p:spPr>
            <a:xfrm>
              <a:off x="4085641" y="4271447"/>
              <a:ext cx="449262" cy="137331"/>
            </a:xfrm>
            <a:prstGeom prst="rect">
              <a:avLst/>
            </a:prstGeom>
            <a:solidFill>
              <a:srgbClr val="FDE8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Px Grotesk Regular" panose="02060503030000020004" pitchFamily="18" charset="0"/>
              </a:endParaRPr>
            </a:p>
          </p:txBody>
        </p:sp>
        <p:sp>
          <p:nvSpPr>
            <p:cNvPr id="264" name="Rectangle 147"/>
            <p:cNvSpPr/>
            <p:nvPr/>
          </p:nvSpPr>
          <p:spPr>
            <a:xfrm>
              <a:off x="4085641" y="4434275"/>
              <a:ext cx="449262" cy="13733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Px Grotesk Regular" panose="02060503030000020004" pitchFamily="18" charset="0"/>
              </a:endParaRPr>
            </a:p>
          </p:txBody>
        </p:sp>
        <p:sp>
          <p:nvSpPr>
            <p:cNvPr id="265" name="Rectangle 148"/>
            <p:cNvSpPr/>
            <p:nvPr/>
          </p:nvSpPr>
          <p:spPr>
            <a:xfrm>
              <a:off x="4085641" y="4597103"/>
              <a:ext cx="449262" cy="13733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Px Grotesk Regular" panose="02060503030000020004" pitchFamily="18" charset="0"/>
              </a:endParaRPr>
            </a:p>
          </p:txBody>
        </p:sp>
        <p:sp>
          <p:nvSpPr>
            <p:cNvPr id="266" name="Rectangle 149"/>
            <p:cNvSpPr/>
            <p:nvPr/>
          </p:nvSpPr>
          <p:spPr>
            <a:xfrm>
              <a:off x="4085641" y="4759931"/>
              <a:ext cx="449262" cy="13733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Px Grotesk Regular" panose="02060503030000020004" pitchFamily="18" charset="0"/>
              </a:endParaRPr>
            </a:p>
          </p:txBody>
        </p:sp>
      </p:grpSp>
      <p:sp>
        <p:nvSpPr>
          <p:cNvPr id="269" name="Ellipsi 268"/>
          <p:cNvSpPr/>
          <p:nvPr/>
        </p:nvSpPr>
        <p:spPr>
          <a:xfrm>
            <a:off x="-271623" y="2555584"/>
            <a:ext cx="398537" cy="39853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a:p>
        </p:txBody>
      </p:sp>
      <p:cxnSp>
        <p:nvCxnSpPr>
          <p:cNvPr id="272" name="Straight Connector 3"/>
          <p:cNvCxnSpPr/>
          <p:nvPr/>
        </p:nvCxnSpPr>
        <p:spPr>
          <a:xfrm>
            <a:off x="3902211" y="2650752"/>
            <a:ext cx="4117789" cy="26529"/>
          </a:xfrm>
          <a:prstGeom prst="line">
            <a:avLst/>
          </a:prstGeom>
          <a:ln w="317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75" name="Suora nuoliyhdysviiva 274"/>
          <p:cNvCxnSpPr/>
          <p:nvPr/>
        </p:nvCxnSpPr>
        <p:spPr>
          <a:xfrm>
            <a:off x="5233360" y="2461361"/>
            <a:ext cx="0" cy="553344"/>
          </a:xfrm>
          <a:prstGeom prst="straightConnector1">
            <a:avLst/>
          </a:prstGeom>
          <a:ln w="38100">
            <a:solidFill>
              <a:srgbClr val="AC6FAF"/>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6" name="Suora nuoliyhdysviiva 275"/>
          <p:cNvCxnSpPr/>
          <p:nvPr/>
        </p:nvCxnSpPr>
        <p:spPr>
          <a:xfrm>
            <a:off x="5900765" y="2461361"/>
            <a:ext cx="0" cy="553344"/>
          </a:xfrm>
          <a:prstGeom prst="straightConnector1">
            <a:avLst/>
          </a:prstGeom>
          <a:ln w="38100">
            <a:solidFill>
              <a:srgbClr val="AC6FAF"/>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7" name="Suora nuoliyhdysviiva 276"/>
          <p:cNvCxnSpPr/>
          <p:nvPr/>
        </p:nvCxnSpPr>
        <p:spPr>
          <a:xfrm>
            <a:off x="6568169" y="2461361"/>
            <a:ext cx="0" cy="553344"/>
          </a:xfrm>
          <a:prstGeom prst="straightConnector1">
            <a:avLst/>
          </a:prstGeom>
          <a:ln w="38100">
            <a:solidFill>
              <a:srgbClr val="AC6FAF"/>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8" name="Ellipsi 277"/>
          <p:cNvSpPr/>
          <p:nvPr/>
        </p:nvSpPr>
        <p:spPr>
          <a:xfrm>
            <a:off x="419351" y="1437163"/>
            <a:ext cx="398537" cy="39853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350"/>
          </a:p>
        </p:txBody>
      </p:sp>
      <p:grpSp>
        <p:nvGrpSpPr>
          <p:cNvPr id="280" name="Group 2"/>
          <p:cNvGrpSpPr/>
          <p:nvPr/>
        </p:nvGrpSpPr>
        <p:grpSpPr>
          <a:xfrm>
            <a:off x="5942705" y="3815016"/>
            <a:ext cx="640596" cy="414784"/>
            <a:chOff x="5654433" y="4748692"/>
            <a:chExt cx="1690906" cy="1094860"/>
          </a:xfrm>
        </p:grpSpPr>
        <p:sp>
          <p:nvSpPr>
            <p:cNvPr id="281" name="Oval 133"/>
            <p:cNvSpPr/>
            <p:nvPr/>
          </p:nvSpPr>
          <p:spPr>
            <a:xfrm>
              <a:off x="6005156" y="4748692"/>
              <a:ext cx="1007413" cy="1007415"/>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2" name="Oval 134"/>
            <p:cNvSpPr/>
            <p:nvPr/>
          </p:nvSpPr>
          <p:spPr>
            <a:xfrm>
              <a:off x="6177959" y="4923379"/>
              <a:ext cx="661809" cy="661809"/>
            </a:xfrm>
            <a:prstGeom prst="ellipse">
              <a:avLst/>
            </a:prstGeom>
            <a:solidFill>
              <a:srgbClr val="F3F3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83" name="Rectangle 136"/>
            <p:cNvSpPr/>
            <p:nvPr/>
          </p:nvSpPr>
          <p:spPr>
            <a:xfrm>
              <a:off x="5978765" y="5363510"/>
              <a:ext cx="506406" cy="469558"/>
            </a:xfrm>
            <a:prstGeom prst="rect">
              <a:avLst/>
            </a:prstGeom>
            <a:solidFill>
              <a:srgbClr val="F3F3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4" name="Rectangle 137"/>
            <p:cNvSpPr/>
            <p:nvPr/>
          </p:nvSpPr>
          <p:spPr>
            <a:xfrm>
              <a:off x="5654433" y="5585188"/>
              <a:ext cx="1478221" cy="13832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5" name="Isosceles Triangle 143"/>
            <p:cNvSpPr/>
            <p:nvPr/>
          </p:nvSpPr>
          <p:spPr>
            <a:xfrm rot="2666246">
              <a:off x="5985112" y="5184377"/>
              <a:ext cx="338146" cy="291506"/>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6" name="Isosceles Triangle 146"/>
            <p:cNvSpPr/>
            <p:nvPr/>
          </p:nvSpPr>
          <p:spPr>
            <a:xfrm rot="12711246">
              <a:off x="7007192" y="5552046"/>
              <a:ext cx="338147" cy="291506"/>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7" name="Rectangle 136"/>
            <p:cNvSpPr/>
            <p:nvPr/>
          </p:nvSpPr>
          <p:spPr>
            <a:xfrm>
              <a:off x="6246411" y="5723511"/>
              <a:ext cx="650183" cy="119653"/>
            </a:xfrm>
            <a:prstGeom prst="rect">
              <a:avLst/>
            </a:prstGeom>
            <a:solidFill>
              <a:srgbClr val="F3F3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88" name="Group 2"/>
          <p:cNvGrpSpPr/>
          <p:nvPr/>
        </p:nvGrpSpPr>
        <p:grpSpPr>
          <a:xfrm>
            <a:off x="7152992" y="3815016"/>
            <a:ext cx="640596" cy="414784"/>
            <a:chOff x="5654433" y="4748692"/>
            <a:chExt cx="1690906" cy="1094860"/>
          </a:xfrm>
        </p:grpSpPr>
        <p:sp>
          <p:nvSpPr>
            <p:cNvPr id="289" name="Oval 133"/>
            <p:cNvSpPr/>
            <p:nvPr/>
          </p:nvSpPr>
          <p:spPr>
            <a:xfrm>
              <a:off x="6005156" y="4748692"/>
              <a:ext cx="1007413" cy="1007415"/>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0" name="Oval 134"/>
            <p:cNvSpPr/>
            <p:nvPr/>
          </p:nvSpPr>
          <p:spPr>
            <a:xfrm>
              <a:off x="6177959" y="4923379"/>
              <a:ext cx="661809" cy="661809"/>
            </a:xfrm>
            <a:prstGeom prst="ellipse">
              <a:avLst/>
            </a:prstGeom>
            <a:solidFill>
              <a:srgbClr val="F3F3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91" name="Rectangle 136"/>
            <p:cNvSpPr/>
            <p:nvPr/>
          </p:nvSpPr>
          <p:spPr>
            <a:xfrm>
              <a:off x="5978765" y="5363510"/>
              <a:ext cx="506406" cy="469558"/>
            </a:xfrm>
            <a:prstGeom prst="rect">
              <a:avLst/>
            </a:prstGeom>
            <a:solidFill>
              <a:srgbClr val="F3F3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2" name="Rectangle 137"/>
            <p:cNvSpPr/>
            <p:nvPr/>
          </p:nvSpPr>
          <p:spPr>
            <a:xfrm>
              <a:off x="5654433" y="5585188"/>
              <a:ext cx="1478221" cy="13832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3" name="Isosceles Triangle 143"/>
            <p:cNvSpPr/>
            <p:nvPr/>
          </p:nvSpPr>
          <p:spPr>
            <a:xfrm rot="2666246">
              <a:off x="5985112" y="5184377"/>
              <a:ext cx="338146" cy="291506"/>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4" name="Isosceles Triangle 146"/>
            <p:cNvSpPr/>
            <p:nvPr/>
          </p:nvSpPr>
          <p:spPr>
            <a:xfrm rot="12711246">
              <a:off x="7007192" y="5552046"/>
              <a:ext cx="338147" cy="291506"/>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5" name="Rectangle 136"/>
            <p:cNvSpPr/>
            <p:nvPr/>
          </p:nvSpPr>
          <p:spPr>
            <a:xfrm>
              <a:off x="6246411" y="5723511"/>
              <a:ext cx="650183" cy="119653"/>
            </a:xfrm>
            <a:prstGeom prst="rect">
              <a:avLst/>
            </a:prstGeom>
            <a:solidFill>
              <a:srgbClr val="F3F3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96" name="Pyöristetty suorakulmio 295"/>
          <p:cNvSpPr/>
          <p:nvPr/>
        </p:nvSpPr>
        <p:spPr>
          <a:xfrm>
            <a:off x="4184028" y="1266446"/>
            <a:ext cx="3790346" cy="203865"/>
          </a:xfrm>
          <a:prstGeom prst="roundRect">
            <a:avLst>
              <a:gd name="adj" fmla="val 50000"/>
            </a:avLst>
          </a:prstGeom>
          <a:solidFill>
            <a:srgbClr val="9394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750" b="1" dirty="0">
                <a:latin typeface="Px Grotesk" charset="0"/>
                <a:ea typeface="Px Grotesk" charset="0"/>
                <a:cs typeface="Px Grotesk" charset="0"/>
              </a:rPr>
              <a:t>Program</a:t>
            </a:r>
          </a:p>
        </p:txBody>
      </p:sp>
      <p:sp>
        <p:nvSpPr>
          <p:cNvPr id="297" name="Pyöristetty suorakulmio 296"/>
          <p:cNvSpPr/>
          <p:nvPr/>
        </p:nvSpPr>
        <p:spPr>
          <a:xfrm>
            <a:off x="4184028" y="3289445"/>
            <a:ext cx="3790346" cy="203865"/>
          </a:xfrm>
          <a:prstGeom prst="roundRect">
            <a:avLst>
              <a:gd name="adj" fmla="val 50000"/>
            </a:avLst>
          </a:prstGeom>
          <a:solidFill>
            <a:srgbClr val="9394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750" b="1" dirty="0">
                <a:latin typeface="Px Grotesk" charset="0"/>
                <a:ea typeface="Px Grotesk" charset="0"/>
                <a:cs typeface="Px Grotesk" charset="0"/>
              </a:rPr>
              <a:t>Product </a:t>
            </a:r>
            <a:r>
              <a:rPr lang="en-US" sz="750" b="1" dirty="0">
                <a:latin typeface="Px Grotesk" charset="0"/>
                <a:ea typeface="Px Grotesk" charset="0"/>
                <a:cs typeface="Px Grotesk" charset="0"/>
              </a:rPr>
              <a:t>increment</a:t>
            </a:r>
          </a:p>
        </p:txBody>
      </p:sp>
      <p:sp>
        <p:nvSpPr>
          <p:cNvPr id="298" name="Pyöristetty suorakulmio 297"/>
          <p:cNvSpPr/>
          <p:nvPr/>
        </p:nvSpPr>
        <p:spPr>
          <a:xfrm>
            <a:off x="4184542" y="1571996"/>
            <a:ext cx="909197" cy="177352"/>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600" b="1">
                <a:solidFill>
                  <a:schemeClr val="tx1"/>
                </a:solidFill>
                <a:latin typeface="Px Grotesk" charset="0"/>
                <a:ea typeface="Px Grotesk" charset="0"/>
                <a:cs typeface="Px Grotesk" charset="0"/>
              </a:rPr>
              <a:t>Project</a:t>
            </a:r>
            <a:endParaRPr lang="fi-FI" sz="600" b="1" dirty="0">
              <a:solidFill>
                <a:schemeClr val="tx1"/>
              </a:solidFill>
              <a:latin typeface="Px Grotesk" charset="0"/>
              <a:ea typeface="Px Grotesk" charset="0"/>
              <a:cs typeface="Px Grotesk" charset="0"/>
            </a:endParaRPr>
          </a:p>
        </p:txBody>
      </p:sp>
      <p:sp>
        <p:nvSpPr>
          <p:cNvPr id="299" name="Pyöristetty suorakulmio 298"/>
          <p:cNvSpPr/>
          <p:nvPr/>
        </p:nvSpPr>
        <p:spPr>
          <a:xfrm>
            <a:off x="4646052" y="1745726"/>
            <a:ext cx="1034311" cy="177352"/>
          </a:xfrm>
          <a:prstGeom prst="roundRect">
            <a:avLst>
              <a:gd name="adj" fmla="val 50000"/>
            </a:avLst>
          </a:prstGeom>
          <a:solidFill>
            <a:srgbClr val="FDE8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600" b="1">
                <a:solidFill>
                  <a:schemeClr val="tx1"/>
                </a:solidFill>
                <a:latin typeface="Px Grotesk" charset="0"/>
                <a:ea typeface="Px Grotesk" charset="0"/>
                <a:cs typeface="Px Grotesk" charset="0"/>
              </a:rPr>
              <a:t>Project</a:t>
            </a:r>
            <a:endParaRPr lang="fi-FI" sz="600" b="1" dirty="0">
              <a:solidFill>
                <a:schemeClr val="tx1"/>
              </a:solidFill>
              <a:latin typeface="Px Grotesk" charset="0"/>
              <a:ea typeface="Px Grotesk" charset="0"/>
              <a:cs typeface="Px Grotesk" charset="0"/>
            </a:endParaRPr>
          </a:p>
        </p:txBody>
      </p:sp>
      <p:sp>
        <p:nvSpPr>
          <p:cNvPr id="300" name="Pyöristetty suorakulmio 299"/>
          <p:cNvSpPr/>
          <p:nvPr/>
        </p:nvSpPr>
        <p:spPr>
          <a:xfrm>
            <a:off x="5440375" y="1919456"/>
            <a:ext cx="909197" cy="177352"/>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600" b="1">
                <a:solidFill>
                  <a:schemeClr val="tx1"/>
                </a:solidFill>
                <a:latin typeface="Px Grotesk" charset="0"/>
                <a:ea typeface="Px Grotesk" charset="0"/>
                <a:cs typeface="Px Grotesk" charset="0"/>
              </a:rPr>
              <a:t>Project</a:t>
            </a:r>
            <a:endParaRPr lang="fi-FI" sz="600" b="1" dirty="0">
              <a:solidFill>
                <a:schemeClr val="tx1"/>
              </a:solidFill>
              <a:latin typeface="Px Grotesk" charset="0"/>
              <a:ea typeface="Px Grotesk" charset="0"/>
              <a:cs typeface="Px Grotesk" charset="0"/>
            </a:endParaRPr>
          </a:p>
        </p:txBody>
      </p:sp>
      <p:sp>
        <p:nvSpPr>
          <p:cNvPr id="302" name="Pyöristetty suorakulmio 301"/>
          <p:cNvSpPr/>
          <p:nvPr/>
        </p:nvSpPr>
        <p:spPr>
          <a:xfrm>
            <a:off x="6743226" y="2264681"/>
            <a:ext cx="1057301" cy="177352"/>
          </a:xfrm>
          <a:prstGeom prst="roundRect">
            <a:avLst>
              <a:gd name="adj" fmla="val 50000"/>
            </a:avLst>
          </a:prstGeom>
          <a:solidFill>
            <a:srgbClr val="AC6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b="1" dirty="0">
                <a:solidFill>
                  <a:schemeClr val="bg1"/>
                </a:solidFill>
                <a:latin typeface="Px Grotesk" charset="0"/>
                <a:ea typeface="Px Grotesk" charset="0"/>
                <a:cs typeface="Px Grotesk" charset="0"/>
              </a:rPr>
              <a:t>Launch</a:t>
            </a:r>
          </a:p>
        </p:txBody>
      </p:sp>
      <p:sp>
        <p:nvSpPr>
          <p:cNvPr id="143" name="Pyöristetty suorakulmio 299"/>
          <p:cNvSpPr/>
          <p:nvPr/>
        </p:nvSpPr>
        <p:spPr>
          <a:xfrm>
            <a:off x="6072331" y="2086550"/>
            <a:ext cx="909197" cy="177352"/>
          </a:xfrm>
          <a:prstGeom prst="roundRect">
            <a:avLst>
              <a:gd name="adj"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600" b="1">
                <a:solidFill>
                  <a:schemeClr val="tx1"/>
                </a:solidFill>
                <a:latin typeface="Px Grotesk" charset="0"/>
                <a:ea typeface="Px Grotesk" charset="0"/>
                <a:cs typeface="Px Grotesk" charset="0"/>
              </a:rPr>
              <a:t>Project</a:t>
            </a:r>
            <a:endParaRPr lang="fi-FI" sz="600" b="1" dirty="0">
              <a:solidFill>
                <a:schemeClr val="tx1"/>
              </a:solidFill>
              <a:latin typeface="Px Grotesk" charset="0"/>
              <a:ea typeface="Px Grotesk" charset="0"/>
              <a:cs typeface="Px Grotesk" charset="0"/>
            </a:endParaRPr>
          </a:p>
        </p:txBody>
      </p:sp>
      <p:cxnSp>
        <p:nvCxnSpPr>
          <p:cNvPr id="145" name="Straight Connector 144"/>
          <p:cNvCxnSpPr/>
          <p:nvPr/>
        </p:nvCxnSpPr>
        <p:spPr>
          <a:xfrm>
            <a:off x="3899943" y="2647449"/>
            <a:ext cx="0" cy="2244391"/>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sp>
        <p:nvSpPr>
          <p:cNvPr id="146" name="Slide Number Placeholder 6">
            <a:extLst>
              <a:ext uri="{FF2B5EF4-FFF2-40B4-BE49-F238E27FC236}">
                <a16:creationId xmlns:a16="http://schemas.microsoft.com/office/drawing/2014/main" id="{C079012C-710A-4FFA-A461-CEF5BCA3083A}"/>
              </a:ext>
            </a:extLst>
          </p:cNvPr>
          <p:cNvSpPr>
            <a:spLocks noGrp="1"/>
          </p:cNvSpPr>
          <p:nvPr>
            <p:ph type="sldNum" sz="quarter" idx="12"/>
          </p:nvPr>
        </p:nvSpPr>
        <p:spPr>
          <a:xfrm>
            <a:off x="8166924" y="4767263"/>
            <a:ext cx="519875" cy="273844"/>
          </a:xfrm>
        </p:spPr>
        <p:txBody>
          <a:bodyPr/>
          <a:lstStyle/>
          <a:p>
            <a:fld id="{C12A61D8-3E62-D74B-9144-BC7070BCE14C}" type="slidenum">
              <a:rPr lang="fi-FI" smtClean="0"/>
              <a:pPr/>
              <a:t>8</a:t>
            </a:fld>
            <a:endParaRPr lang="fi-FI" dirty="0"/>
          </a:p>
        </p:txBody>
      </p:sp>
      <p:sp>
        <p:nvSpPr>
          <p:cNvPr id="155" name="Päivämäärän paikkamerkki 2">
            <a:extLst>
              <a:ext uri="{FF2B5EF4-FFF2-40B4-BE49-F238E27FC236}">
                <a16:creationId xmlns:a16="http://schemas.microsoft.com/office/drawing/2014/main" id="{09CB3670-B2C1-43F7-AAC2-25CEA6E3E913}"/>
              </a:ext>
            </a:extLst>
          </p:cNvPr>
          <p:cNvSpPr>
            <a:spLocks noGrp="1"/>
          </p:cNvSpPr>
          <p:nvPr>
            <p:ph type="dt" sz="half" idx="10"/>
          </p:nvPr>
        </p:nvSpPr>
        <p:spPr>
          <a:xfrm>
            <a:off x="457199" y="4767263"/>
            <a:ext cx="1457570" cy="273844"/>
          </a:xfrm>
        </p:spPr>
        <p:txBody>
          <a:bodyPr/>
          <a:lstStyle/>
          <a:p>
            <a:fld id="{7A42937D-4AAE-E442-AE63-A524ABF91CD1}" type="datetime1">
              <a:rPr lang="fi-FI" smtClean="0"/>
              <a:t>26.9.2019</a:t>
            </a:fld>
            <a:endParaRPr lang="fi-FI" dirty="0"/>
          </a:p>
        </p:txBody>
      </p:sp>
      <p:sp>
        <p:nvSpPr>
          <p:cNvPr id="156" name="Footer Placeholder 4">
            <a:extLst>
              <a:ext uri="{FF2B5EF4-FFF2-40B4-BE49-F238E27FC236}">
                <a16:creationId xmlns:a16="http://schemas.microsoft.com/office/drawing/2014/main" id="{F466B6BB-000B-4848-9A54-E3ECE6E83A24}"/>
              </a:ext>
            </a:extLst>
          </p:cNvPr>
          <p:cNvSpPr>
            <a:spLocks noGrp="1"/>
          </p:cNvSpPr>
          <p:nvPr>
            <p:ph type="ftr" sz="quarter" idx="11"/>
          </p:nvPr>
        </p:nvSpPr>
        <p:spPr>
          <a:xfrm>
            <a:off x="3124200" y="4767263"/>
            <a:ext cx="2895600" cy="273844"/>
          </a:xfrm>
        </p:spPr>
        <p:txBody>
          <a:bodyPr/>
          <a:lstStyle/>
          <a:p>
            <a:r>
              <a:rPr lang="fi-FI" dirty="0"/>
              <a:t>© 2018 Keto Software – Private &amp; Confidential</a:t>
            </a:r>
          </a:p>
        </p:txBody>
      </p:sp>
    </p:spTree>
    <p:custDataLst>
      <p:tags r:id="rId1"/>
    </p:custDataLst>
    <p:extLst>
      <p:ext uri="{BB962C8B-B14F-4D97-AF65-F5344CB8AC3E}">
        <p14:creationId xmlns:p14="http://schemas.microsoft.com/office/powerpoint/2010/main" val="1617245817"/>
      </p:ext>
    </p:extLst>
  </p:cSld>
  <p:clrMapOvr>
    <a:masterClrMapping/>
  </p:clrMapOvr>
  <p:transition spd="med">
    <p:pull/>
  </p:transition>
  <p:extLst>
    <p:ext uri="{E180D4A7-C9FB-4DFB-919C-405C955672EB}">
      <p14:showEvtLst xmlns:p14="http://schemas.microsoft.com/office/powerpoint/2010/main">
        <p14:playEvt time="569" objId="146"/>
        <p14:stopEvt time="57758" objId="146"/>
      </p14:showEvtLst>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D72D6716-4F73-9247-A9EF-494111DB74DC}"/>
              </a:ext>
            </a:extLst>
          </p:cNvPr>
          <p:cNvSpPr>
            <a:spLocks noGrp="1"/>
          </p:cNvSpPr>
          <p:nvPr>
            <p:ph type="dt" sz="half" idx="10"/>
          </p:nvPr>
        </p:nvSpPr>
        <p:spPr/>
        <p:txBody>
          <a:bodyPr/>
          <a:lstStyle/>
          <a:p>
            <a:fld id="{A533FB27-7902-FF4E-977C-5E52147A0ACE}" type="datetime1">
              <a:rPr lang="fi-FI" smtClean="0"/>
              <a:t>26.9.2019</a:t>
            </a:fld>
            <a:endParaRPr lang="fi-FI"/>
          </a:p>
        </p:txBody>
      </p:sp>
      <p:sp>
        <p:nvSpPr>
          <p:cNvPr id="5" name="Alatunnisteen paikkamerkki 4">
            <a:extLst>
              <a:ext uri="{FF2B5EF4-FFF2-40B4-BE49-F238E27FC236}">
                <a16:creationId xmlns:a16="http://schemas.microsoft.com/office/drawing/2014/main" id="{EEA38FB1-4FC2-3F44-8A8B-8735DE7F5D6A}"/>
              </a:ext>
            </a:extLst>
          </p:cNvPr>
          <p:cNvSpPr>
            <a:spLocks noGrp="1"/>
          </p:cNvSpPr>
          <p:nvPr>
            <p:ph type="ftr" sz="quarter" idx="11"/>
          </p:nvPr>
        </p:nvSpPr>
        <p:spPr/>
        <p:txBody>
          <a:bodyPr/>
          <a:lstStyle/>
          <a:p>
            <a:r>
              <a:rPr lang="fi-FI"/>
              <a:t>© 2016 Keto Software</a:t>
            </a:r>
            <a:endParaRPr lang="fi-FI" dirty="0"/>
          </a:p>
        </p:txBody>
      </p:sp>
      <p:sp>
        <p:nvSpPr>
          <p:cNvPr id="6" name="Dian numeron paikkamerkki 5">
            <a:extLst>
              <a:ext uri="{FF2B5EF4-FFF2-40B4-BE49-F238E27FC236}">
                <a16:creationId xmlns:a16="http://schemas.microsoft.com/office/drawing/2014/main" id="{DF4B807D-BE39-CF45-8F37-C4BFD2C20F01}"/>
              </a:ext>
            </a:extLst>
          </p:cNvPr>
          <p:cNvSpPr>
            <a:spLocks noGrp="1"/>
          </p:cNvSpPr>
          <p:nvPr>
            <p:ph type="sldNum" sz="quarter" idx="12"/>
          </p:nvPr>
        </p:nvSpPr>
        <p:spPr/>
        <p:txBody>
          <a:bodyPr/>
          <a:lstStyle/>
          <a:p>
            <a:fld id="{C12A61D8-3E62-D74B-9144-BC7070BCE14C}" type="slidenum">
              <a:rPr lang="fi-FI" smtClean="0"/>
              <a:t>9</a:t>
            </a:fld>
            <a:endParaRPr lang="fi-FI"/>
          </a:p>
        </p:txBody>
      </p:sp>
      <p:pic>
        <p:nvPicPr>
          <p:cNvPr id="11" name="Kuva 10">
            <a:extLst>
              <a:ext uri="{FF2B5EF4-FFF2-40B4-BE49-F238E27FC236}">
                <a16:creationId xmlns:a16="http://schemas.microsoft.com/office/drawing/2014/main" id="{5721FD3A-B314-7747-B9E0-628017CF5EAD}"/>
              </a:ext>
            </a:extLst>
          </p:cNvPr>
          <p:cNvPicPr>
            <a:picLocks noChangeAspect="1"/>
          </p:cNvPicPr>
          <p:nvPr/>
        </p:nvPicPr>
        <p:blipFill>
          <a:blip r:embed="rId2"/>
          <a:stretch>
            <a:fillRect/>
          </a:stretch>
        </p:blipFill>
        <p:spPr>
          <a:xfrm>
            <a:off x="0" y="0"/>
            <a:ext cx="4906472" cy="5143500"/>
          </a:xfrm>
          <a:prstGeom prst="rect">
            <a:avLst/>
          </a:prstGeom>
        </p:spPr>
      </p:pic>
      <p:pic>
        <p:nvPicPr>
          <p:cNvPr id="12" name="Sisällön paikkamerkki 7">
            <a:extLst>
              <a:ext uri="{FF2B5EF4-FFF2-40B4-BE49-F238E27FC236}">
                <a16:creationId xmlns:a16="http://schemas.microsoft.com/office/drawing/2014/main" id="{302FE7B6-69D9-004C-BF40-7F995C42C350}"/>
              </a:ext>
            </a:extLst>
          </p:cNvPr>
          <p:cNvPicPr>
            <a:picLocks noChangeAspect="1"/>
          </p:cNvPicPr>
          <p:nvPr/>
        </p:nvPicPr>
        <p:blipFill>
          <a:blip r:embed="rId3"/>
          <a:stretch>
            <a:fillRect/>
          </a:stretch>
        </p:blipFill>
        <p:spPr>
          <a:xfrm>
            <a:off x="4906472" y="0"/>
            <a:ext cx="4237528" cy="2648455"/>
          </a:xfrm>
          <a:prstGeom prst="rect">
            <a:avLst/>
          </a:prstGeom>
        </p:spPr>
      </p:pic>
      <p:pic>
        <p:nvPicPr>
          <p:cNvPr id="13" name="Sisällön paikkamerkki 11">
            <a:extLst>
              <a:ext uri="{FF2B5EF4-FFF2-40B4-BE49-F238E27FC236}">
                <a16:creationId xmlns:a16="http://schemas.microsoft.com/office/drawing/2014/main" id="{6C3D95DB-F9DB-914B-B854-731927227EC2}"/>
              </a:ext>
            </a:extLst>
          </p:cNvPr>
          <p:cNvPicPr>
            <a:picLocks noChangeAspect="1"/>
          </p:cNvPicPr>
          <p:nvPr/>
        </p:nvPicPr>
        <p:blipFill>
          <a:blip r:embed="rId4"/>
          <a:stretch>
            <a:fillRect/>
          </a:stretch>
        </p:blipFill>
        <p:spPr>
          <a:xfrm>
            <a:off x="4904132" y="2648455"/>
            <a:ext cx="4242208" cy="2651380"/>
          </a:xfrm>
          <a:prstGeom prst="rect">
            <a:avLst/>
          </a:prstGeom>
        </p:spPr>
      </p:pic>
    </p:spTree>
    <p:extLst>
      <p:ext uri="{BB962C8B-B14F-4D97-AF65-F5344CB8AC3E}">
        <p14:creationId xmlns:p14="http://schemas.microsoft.com/office/powerpoint/2010/main" val="246582547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0.5|12.8|8.7"/>
</p:tagLst>
</file>

<file path=ppt/tags/tag2.xml><?xml version="1.0" encoding="utf-8"?>
<p:tagLst xmlns:a="http://schemas.openxmlformats.org/drawingml/2006/main" xmlns:r="http://schemas.openxmlformats.org/officeDocument/2006/relationships" xmlns:p="http://schemas.openxmlformats.org/presentationml/2006/main">
  <p:tag name="TIMING" val="|0.5|4.8|5.8|3|6.1|1.7|16.4"/>
</p:tagLst>
</file>

<file path=ppt/theme/theme1.xml><?xml version="1.0" encoding="utf-8"?>
<a:theme xmlns:a="http://schemas.openxmlformats.org/drawingml/2006/main" name="Office-teema">
  <a:themeElements>
    <a:clrScheme name="Keto 2">
      <a:dk1>
        <a:sysClr val="windowText" lastClr="000000"/>
      </a:dk1>
      <a:lt1>
        <a:sysClr val="window" lastClr="FFFFFF"/>
      </a:lt1>
      <a:dk2>
        <a:srgbClr val="ADADAD"/>
      </a:dk2>
      <a:lt2>
        <a:srgbClr val="F3F1F0"/>
      </a:lt2>
      <a:accent1>
        <a:srgbClr val="FBE784"/>
      </a:accent1>
      <a:accent2>
        <a:srgbClr val="808080"/>
      </a:accent2>
      <a:accent3>
        <a:srgbClr val="B84BD1"/>
      </a:accent3>
      <a:accent4>
        <a:srgbClr val="4D89FF"/>
      </a:accent4>
      <a:accent5>
        <a:srgbClr val="4BAC80"/>
      </a:accent5>
      <a:accent6>
        <a:srgbClr val="F7A55D"/>
      </a:accent6>
      <a:hlink>
        <a:srgbClr val="5073FF"/>
      </a:hlink>
      <a:folHlink>
        <a:srgbClr val="A200A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29046</TotalTime>
  <Words>1788</Words>
  <Application>Microsoft Office PowerPoint</Application>
  <PresentationFormat>On-screen Show (16:9)</PresentationFormat>
  <Paragraphs>387</Paragraphs>
  <Slides>34</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Arial Black</vt:lpstr>
      <vt:lpstr>Calibri</vt:lpstr>
      <vt:lpstr>Px Grotesk</vt:lpstr>
      <vt:lpstr>Px Grotesk Light</vt:lpstr>
      <vt:lpstr>Px Grotesk Regular</vt:lpstr>
      <vt:lpstr>Office-teema</vt:lpstr>
      <vt:lpstr>Innovation AllAgile </vt:lpstr>
      <vt:lpstr>Agenda</vt:lpstr>
      <vt:lpstr>Made in Finland. One of the Most Innovative Countries.</vt:lpstr>
      <vt:lpstr>Idea (Innovation) vs. Execution (PPM)</vt:lpstr>
      <vt:lpstr>PowerPoint Presentation</vt:lpstr>
      <vt:lpstr>PowerPoint Presentation</vt:lpstr>
      <vt:lpstr>Simple UX</vt:lpstr>
      <vt:lpstr>PowerPoint Presentation</vt:lpstr>
      <vt:lpstr>PowerPoint Presentation</vt:lpstr>
      <vt:lpstr>PowerPoint Presentation</vt:lpstr>
      <vt:lpstr>Nordic, Scandinavian and Finnish</vt:lpstr>
      <vt:lpstr>Case Finland: Great Platform for Innovation</vt:lpstr>
      <vt:lpstr>Best place to raise children</vt:lpstr>
      <vt:lpstr>Mr President of Finland</vt:lpstr>
      <vt:lpstr>Mr President of East of Finland</vt:lpstr>
      <vt:lpstr>Human beings in to robots</vt:lpstr>
      <vt:lpstr>From robots back to human beings</vt:lpstr>
      <vt:lpstr>Third millennium skills</vt:lpstr>
      <vt:lpstr>”Best people create the best games”</vt:lpstr>
      <vt:lpstr>An example of a team in mobile games</vt:lpstr>
      <vt:lpstr>3 years &amp; 3 billion. 7 lessons from Supercell</vt:lpstr>
      <vt:lpstr>Future is COMMUNICATING and INVENTING TOGETHER</vt:lpstr>
      <vt:lpstr>What do future employees learn in schools?</vt:lpstr>
      <vt:lpstr>Skills of the future worklife </vt:lpstr>
      <vt:lpstr>ALL AGILE AS A SERVICE</vt:lpstr>
      <vt:lpstr>PowerPoint Presentation</vt:lpstr>
      <vt:lpstr>CUSTOMER, CONTEXT AND CHALLENGES</vt:lpstr>
      <vt:lpstr>SAFE – CURRENT SOLUTION</vt:lpstr>
      <vt:lpstr>PowerPoint Presentation</vt:lpstr>
      <vt:lpstr>CUSTOMER JOURNEY</vt:lpstr>
      <vt:lpstr>PowerPoint Presentation</vt:lpstr>
      <vt:lpstr>PowerPoint Presentation</vt:lpstr>
      <vt:lpstr>DRAFT SCHEDULE</vt:lpstr>
      <vt:lpstr>PowerPoint Presentation</vt:lpstr>
    </vt:vector>
  </TitlesOfParts>
  <Company>Vilja Helsinki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Jenni Mattila</dc:creator>
  <cp:lastModifiedBy>Gavin Stark</cp:lastModifiedBy>
  <cp:revision>575</cp:revision>
  <cp:lastPrinted>2018-08-27T16:28:51Z</cp:lastPrinted>
  <dcterms:created xsi:type="dcterms:W3CDTF">2015-02-03T09:07:22Z</dcterms:created>
  <dcterms:modified xsi:type="dcterms:W3CDTF">2019-09-26T12:33:42Z</dcterms:modified>
</cp:coreProperties>
</file>