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87" r:id="rId3"/>
    <p:sldId id="259" r:id="rId4"/>
    <p:sldId id="288" r:id="rId5"/>
    <p:sldId id="289" r:id="rId6"/>
    <p:sldId id="290" r:id="rId7"/>
    <p:sldId id="291" r:id="rId8"/>
    <p:sldId id="292" r:id="rId9"/>
    <p:sldId id="263" r:id="rId10"/>
    <p:sldId id="293" r:id="rId11"/>
    <p:sldId id="294" r:id="rId12"/>
    <p:sldId id="274" r:id="rId13"/>
    <p:sldId id="296" r:id="rId14"/>
    <p:sldId id="297" r:id="rId15"/>
    <p:sldId id="298" r:id="rId16"/>
    <p:sldId id="299" r:id="rId17"/>
    <p:sldId id="284" r:id="rId18"/>
    <p:sldId id="285" r:id="rId19"/>
    <p:sldId id="286" r:id="rId20"/>
    <p:sldId id="272" r:id="rId21"/>
    <p:sldId id="300" r:id="rId22"/>
    <p:sldId id="301" r:id="rId23"/>
    <p:sldId id="270" r:id="rId24"/>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9D51"/>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4" autoAdjust="0"/>
    <p:restoredTop sz="94660"/>
  </p:normalViewPr>
  <p:slideViewPr>
    <p:cSldViewPr snapToGrid="0">
      <p:cViewPr varScale="1">
        <p:scale>
          <a:sx n="72" d="100"/>
          <a:sy n="72" d="100"/>
        </p:scale>
        <p:origin x="80" y="2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Priorities at the start of a new programme </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EE4-4E1B-B49D-18A7A4D41044}"/>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EE4-4E1B-B49D-18A7A4D4104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EE4-4E1B-B49D-18A7A4D41044}"/>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EE4-4E1B-B49D-18A7A4D41044}"/>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EE4-4E1B-B49D-18A7A4D41044}"/>
              </c:ext>
            </c:extLst>
          </c:dPt>
          <c:cat>
            <c:strRef>
              <c:f>Sheet1!$A$2:$A$6</c:f>
              <c:strCache>
                <c:ptCount val="5"/>
                <c:pt idx="0">
                  <c:v>Identify PM's</c:v>
                </c:pt>
                <c:pt idx="1">
                  <c:v>Relationship with Sponsor</c:v>
                </c:pt>
                <c:pt idx="2">
                  <c:v>Communication Strategy</c:v>
                </c:pt>
                <c:pt idx="3">
                  <c:v>Establish Governance</c:v>
                </c:pt>
                <c:pt idx="4">
                  <c:v>Identify and Brief Programme Management Tool</c:v>
                </c:pt>
              </c:strCache>
            </c:strRef>
          </c:cat>
          <c:val>
            <c:numRef>
              <c:f>Sheet1!$B$2:$B$6</c:f>
              <c:numCache>
                <c:formatCode>General</c:formatCode>
                <c:ptCount val="5"/>
                <c:pt idx="0">
                  <c:v>20</c:v>
                </c:pt>
                <c:pt idx="1">
                  <c:v>35</c:v>
                </c:pt>
                <c:pt idx="2">
                  <c:v>20</c:v>
                </c:pt>
                <c:pt idx="3">
                  <c:v>20</c:v>
                </c:pt>
                <c:pt idx="4">
                  <c:v>5</c:v>
                </c:pt>
              </c:numCache>
            </c:numRef>
          </c:val>
          <c:extLst xmlns:c16r2="http://schemas.microsoft.com/office/drawing/2015/06/chart">
            <c:ext xmlns:c16="http://schemas.microsoft.com/office/drawing/2014/chart" uri="{C3380CC4-5D6E-409C-BE32-E72D297353CC}">
              <c16:uniqueId val="{00000000-E5AB-41B5-963B-AE53C261DF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0.67398</cdr:x>
      <cdr:y>0.71063</cdr:y>
    </cdr:from>
    <cdr:to>
      <cdr:x>0.7589</cdr:x>
      <cdr:y>0.87531</cdr:y>
    </cdr:to>
    <cdr:sp macro="" textlink="">
      <cdr:nvSpPr>
        <cdr:cNvPr id="2" name="TextBox 1">
          <a:extLst xmlns:a="http://schemas.openxmlformats.org/drawingml/2006/main">
            <a:ext uri="{FF2B5EF4-FFF2-40B4-BE49-F238E27FC236}">
              <a16:creationId xmlns:a16="http://schemas.microsoft.com/office/drawing/2014/main" xmlns="" id="{CBA5B77F-8407-4105-9C0D-694259F92CB9}"/>
            </a:ext>
          </a:extLst>
        </cdr:cNvPr>
        <cdr:cNvSpPr txBox="1"/>
      </cdr:nvSpPr>
      <cdr:spPr>
        <a:xfrm xmlns:a="http://schemas.openxmlformats.org/drawingml/2006/main">
          <a:off x="7237118" y="3357896"/>
          <a:ext cx="911875" cy="778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t>Develop a relationship with </a:t>
          </a:r>
        </a:p>
        <a:p xmlns:a="http://schemas.openxmlformats.org/drawingml/2006/main">
          <a:r>
            <a:rPr lang="en-GB" sz="1800" dirty="0"/>
            <a:t>sponsors and stakeholders</a:t>
          </a:r>
        </a:p>
      </cdr:txBody>
    </cdr:sp>
  </cdr:relSizeAnchor>
  <cdr:relSizeAnchor xmlns:cdr="http://schemas.openxmlformats.org/drawingml/2006/chartDrawing">
    <cdr:from>
      <cdr:x>0</cdr:x>
      <cdr:y>0.7009</cdr:y>
    </cdr:from>
    <cdr:to>
      <cdr:x>0.08492</cdr:x>
      <cdr:y>0.86557</cdr:y>
    </cdr:to>
    <cdr:sp macro="" textlink="">
      <cdr:nvSpPr>
        <cdr:cNvPr id="3" name="TextBox 2">
          <a:extLst xmlns:a="http://schemas.openxmlformats.org/drawingml/2006/main">
            <a:ext uri="{FF2B5EF4-FFF2-40B4-BE49-F238E27FC236}">
              <a16:creationId xmlns:a16="http://schemas.microsoft.com/office/drawing/2014/main" xmlns="" id="{EE74CE84-A898-4940-B625-56975C0B760F}"/>
            </a:ext>
          </a:extLst>
        </cdr:cNvPr>
        <cdr:cNvSpPr txBox="1"/>
      </cdr:nvSpPr>
      <cdr:spPr>
        <a:xfrm xmlns:a="http://schemas.openxmlformats.org/drawingml/2006/main">
          <a:off x="0" y="3311907"/>
          <a:ext cx="911876" cy="778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t>Develop a communications strategy</a:t>
          </a:r>
        </a:p>
      </cdr:txBody>
    </cdr:sp>
  </cdr:relSizeAnchor>
  <cdr:relSizeAnchor xmlns:cdr="http://schemas.openxmlformats.org/drawingml/2006/chartDrawing">
    <cdr:from>
      <cdr:x>0.13</cdr:x>
      <cdr:y>0.1731</cdr:y>
    </cdr:from>
    <cdr:to>
      <cdr:x>0.21516</cdr:x>
      <cdr:y>0.36662</cdr:y>
    </cdr:to>
    <cdr:sp macro="" textlink="">
      <cdr:nvSpPr>
        <cdr:cNvPr id="4" name="TextBox 3">
          <a:extLst xmlns:a="http://schemas.openxmlformats.org/drawingml/2006/main">
            <a:ext uri="{FF2B5EF4-FFF2-40B4-BE49-F238E27FC236}">
              <a16:creationId xmlns:a16="http://schemas.microsoft.com/office/drawing/2014/main" xmlns="" id="{B8739DD6-F618-4602-A015-0B34BAE8E1FA}"/>
            </a:ext>
          </a:extLst>
        </cdr:cNvPr>
        <cdr:cNvSpPr txBox="1"/>
      </cdr:nvSpPr>
      <cdr:spPr>
        <a:xfrm xmlns:a="http://schemas.openxmlformats.org/drawingml/2006/main">
          <a:off x="1395953" y="817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dirty="0"/>
            <a:t>Establish Governance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1A85EDB2-8FDB-4009-9C72-B853ABA68430}" type="datetimeFigureOut">
              <a:rPr lang="en-GB" smtClean="0"/>
              <a:t>09/10/2017</a:t>
            </a:fld>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A02DB203-01E0-44F4-9A6B-AF4E6A1538BB}" type="slidenum">
              <a:rPr lang="en-GB" smtClean="0"/>
              <a:t>‹#›</a:t>
            </a:fld>
            <a:endParaRPr lang="en-GB"/>
          </a:p>
        </p:txBody>
      </p:sp>
    </p:spTree>
    <p:extLst>
      <p:ext uri="{BB962C8B-B14F-4D97-AF65-F5344CB8AC3E}">
        <p14:creationId xmlns:p14="http://schemas.microsoft.com/office/powerpoint/2010/main" val="36098345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8C91EA-549E-46F4-8F1F-8577CDE27BC9}"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3747094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8C91EA-549E-46F4-8F1F-8577CDE27BC9}"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275761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8C91EA-549E-46F4-8F1F-8577CDE27BC9}"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269919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245225"/>
            <a:ext cx="2844800" cy="476250"/>
          </a:xfrm>
        </p:spPr>
        <p:txBody>
          <a:bodyPr/>
          <a:lstStyle>
            <a:lvl1pPr>
              <a:defRPr/>
            </a:lvl1pPr>
          </a:lstStyle>
          <a:p>
            <a:pPr>
              <a:defRPr/>
            </a:pPr>
            <a:endParaRPr lang="en-GB" dirty="0">
              <a:solidFill>
                <a:prstClr val="black">
                  <a:tint val="75000"/>
                </a:prstClr>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pPr>
              <a:defRPr/>
            </a:pPr>
            <a:endParaRPr lang="en-GB" dirty="0">
              <a:solidFill>
                <a:prstClr val="black">
                  <a:tint val="75000"/>
                </a:prstClr>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pPr>
              <a:defRPr/>
            </a:pPr>
            <a:fld id="{8648E414-673D-4491-AC46-CC09D6B17480}"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8426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8C91EA-549E-46F4-8F1F-8577CDE27BC9}"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408674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8C91EA-549E-46F4-8F1F-8577CDE27BC9}" type="datetimeFigureOut">
              <a:rPr lang="en-GB" smtClean="0"/>
              <a:t>09/10/2017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42216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8C91EA-549E-46F4-8F1F-8577CDE27BC9}"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2479469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8C91EA-549E-46F4-8F1F-8577CDE27BC9}" type="datetimeFigureOut">
              <a:rPr lang="en-GB" smtClean="0"/>
              <a:t>09/10/2017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4267708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8C91EA-549E-46F4-8F1F-8577CDE27BC9}" type="datetimeFigureOut">
              <a:rPr lang="en-GB" smtClean="0"/>
              <a:t>09/10/2017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196999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91EA-549E-46F4-8F1F-8577CDE27BC9}" type="datetimeFigureOut">
              <a:rPr lang="en-GB" smtClean="0"/>
              <a:t>09/10/2017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187026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C91EA-549E-46F4-8F1F-8577CDE27BC9}"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408142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8C91EA-549E-46F4-8F1F-8577CDE27BC9}" type="datetimeFigureOut">
              <a:rPr lang="en-GB" smtClean="0"/>
              <a:t>09/10/2017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27AF8B-CE88-4D74-BBC2-2B10D529CAE1}" type="slidenum">
              <a:rPr lang="en-GB" smtClean="0"/>
              <a:t>‹#›</a:t>
            </a:fld>
            <a:endParaRPr lang="en-GB"/>
          </a:p>
        </p:txBody>
      </p:sp>
    </p:spTree>
    <p:extLst>
      <p:ext uri="{BB962C8B-B14F-4D97-AF65-F5344CB8AC3E}">
        <p14:creationId xmlns:p14="http://schemas.microsoft.com/office/powerpoint/2010/main" val="438027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C91EA-549E-46F4-8F1F-8577CDE27BC9}" type="datetimeFigureOut">
              <a:rPr lang="en-GB" smtClean="0"/>
              <a:t>09/10/2017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7AF8B-CE88-4D74-BBC2-2B10D529CAE1}" type="slidenum">
              <a:rPr lang="en-GB" smtClean="0"/>
              <a:t>‹#›</a:t>
            </a:fld>
            <a:endParaRPr lang="en-GB"/>
          </a:p>
        </p:txBody>
      </p:sp>
    </p:spTree>
    <p:extLst>
      <p:ext uri="{BB962C8B-B14F-4D97-AF65-F5344CB8AC3E}">
        <p14:creationId xmlns:p14="http://schemas.microsoft.com/office/powerpoint/2010/main" val="1930568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3" Type="http://schemas.openxmlformats.org/officeDocument/2006/relationships/image" Target="../media/image8.jpeg"/><Relationship Id="rId18" Type="http://schemas.openxmlformats.org/officeDocument/2006/relationships/hyperlink" Target="http://en.wikipedia.org/wiki/File:WHITBREAD_LOGO_2010..gif" TargetMode="External"/><Relationship Id="rId26" Type="http://schemas.openxmlformats.org/officeDocument/2006/relationships/image" Target="../media/image17.png"/><Relationship Id="rId39" Type="http://schemas.openxmlformats.org/officeDocument/2006/relationships/hyperlink" Target="http://images.google.co.uk/imgres?imgurl=http://www.flybmi.com/images/bmi/partners/NCP%20Logo.jpg&amp;imgrefurl=http://www.flybmi.com/bmi/en-gb/frequentflyers/diamondclubpartners/otherpartners.aspx&amp;h=151&amp;w=502&amp;sz=19&amp;hl=en&amp;start=4&amp;sig2=utvhqeIDaePVA-Go-iOxQg&amp;tbnid=clU7fDC250md1M:&amp;tbnh=39&amp;tbnw=130&amp;ei=WxovRpWsGIG6hQTXl_WSBg&amp;prev=/images?q=ncp+car+parks+logo&amp;gbv=2&amp;svnum=10&amp;hl=en" TargetMode="External"/><Relationship Id="rId21" Type="http://schemas.openxmlformats.org/officeDocument/2006/relationships/image" Target="../media/image12.jpeg"/><Relationship Id="rId34" Type="http://schemas.openxmlformats.org/officeDocument/2006/relationships/image" Target="../media/image21.jpeg"/><Relationship Id="rId42" Type="http://schemas.openxmlformats.org/officeDocument/2006/relationships/image" Target="../media/image25.gif"/><Relationship Id="rId47" Type="http://schemas.openxmlformats.org/officeDocument/2006/relationships/image" Target="../media/image30.jpeg"/><Relationship Id="rId50" Type="http://schemas.openxmlformats.org/officeDocument/2006/relationships/image" Target="../media/image33.png"/><Relationship Id="rId55" Type="http://schemas.openxmlformats.org/officeDocument/2006/relationships/image" Target="../media/image37.png"/><Relationship Id="rId63" Type="http://schemas.openxmlformats.org/officeDocument/2006/relationships/image" Target="../media/image44.jpeg"/><Relationship Id="rId68" Type="http://schemas.openxmlformats.org/officeDocument/2006/relationships/image" Target="../media/image47.jpeg"/><Relationship Id="rId76" Type="http://schemas.openxmlformats.org/officeDocument/2006/relationships/image" Target="../media/image54.png"/><Relationship Id="rId84" Type="http://schemas.openxmlformats.org/officeDocument/2006/relationships/image" Target="../media/image62.png"/><Relationship Id="rId89" Type="http://schemas.openxmlformats.org/officeDocument/2006/relationships/image" Target="../media/image67.png"/><Relationship Id="rId7" Type="http://schemas.openxmlformats.org/officeDocument/2006/relationships/image" Target="../media/image5.jpeg"/><Relationship Id="rId71" Type="http://schemas.openxmlformats.org/officeDocument/2006/relationships/image" Target="../media/image49.jpeg"/><Relationship Id="rId92" Type="http://schemas.openxmlformats.org/officeDocument/2006/relationships/image" Target="../media/image70.png"/><Relationship Id="rId2" Type="http://schemas.openxmlformats.org/officeDocument/2006/relationships/hyperlink" Target="http://www.google.co.uk/url?sa=i&amp;rct=j&amp;q=zizzi+logo&amp;source=images&amp;cd=&amp;cad=rja&amp;docid=hfCy_HkURioJMM&amp;tbnid=hE7zl_YAnKoccM:&amp;ved=0CAUQjRw&amp;url=http://blog.affiliatewindow.com/?p=11682&amp;ei=UnMwUamQOMmd0QW6lIEg&amp;bvm=bv.43148975,d.d2k&amp;psig=AFQjCNEvBTz-UDLhHxjiNkiQwKfRCna6Yg&amp;ust=1362216134529915" TargetMode="External"/><Relationship Id="rId16" Type="http://schemas.openxmlformats.org/officeDocument/2006/relationships/hyperlink" Target="http://images.google.co.uk/imgres?imgurl=http://www.247pizzas.com/Dominos-logo.jpeg&amp;imgrefurl=http://www.247pizzas.com/Dominos_Pizza.htm&amp;h=300&amp;w=300&amp;sz=12&amp;hl=en&amp;start=7&amp;sig2=TlterkxyV_cKpID_grTQbg&amp;um=1&amp;usg=__1SHQ3XdGRnwDv0KcInIZPUzLtE0=&amp;tbnid=Yx-WfPXBq1eq9M:&amp;tbnh=116&amp;tbnw=116&amp;ei=zRC4SPWGH4yWeYaL_YID&amp;prev=/images?q=dominos&amp;um=1&amp;hl=en&amp;sa=N" TargetMode="External"/><Relationship Id="rId29" Type="http://schemas.openxmlformats.org/officeDocument/2006/relationships/hyperlink" Target="http://www.google.co.uk/url?sa=i&amp;rct=j&amp;q=rac+club+london&amp;source=images&amp;cd=&amp;cad=rja&amp;docid=2gGinm2EhsGS2M&amp;tbnid=rI2I6HoSHhNBZM:&amp;ved=0CAUQjRw&amp;url=http://www.cihs.co.uk/index.php?page=Seminar-RAC-Oct10&amp;ei=wHEwUZnKAsbN0QWF7oCIBQ&amp;bvm=bv.43148975,d.d2k&amp;psig=AFQjCNH4mUZ2YuNkxXivv9Jo6QUYTAlnYA&amp;ust=1362215734363683" TargetMode="External"/><Relationship Id="rId11" Type="http://schemas.openxmlformats.org/officeDocument/2006/relationships/image" Target="../media/image7.jpeg"/><Relationship Id="rId24" Type="http://schemas.openxmlformats.org/officeDocument/2006/relationships/image" Target="../media/image15.png"/><Relationship Id="rId32" Type="http://schemas.openxmlformats.org/officeDocument/2006/relationships/image" Target="../media/image20.png"/><Relationship Id="rId37" Type="http://schemas.openxmlformats.org/officeDocument/2006/relationships/hyperlink" Target="http://www.google.co.uk/url?sa=i&amp;rct=j&amp;q=thistle+guoman+logo&amp;source=images&amp;cd=&amp;cad=rja&amp;docid=D_xVqgVFhiPYMM&amp;tbnid=qoII9BxgEmitfM:&amp;ved=0CAUQjRw&amp;url=http://www.win-travel.org/NewsDetails.aspx?id=567&amp;ei=fu0wUYv2FqSr4ASxv4Bg&amp;bvm=bv.43148975,d.bGE&amp;psig=AFQjCNHTOV6ulShAjbfQ1ztQ7yvh6n9j1g&amp;ust=1362247418241576" TargetMode="External"/><Relationship Id="rId40" Type="http://schemas.openxmlformats.org/officeDocument/2006/relationships/image" Target="../media/image24.jpeg"/><Relationship Id="rId45" Type="http://schemas.openxmlformats.org/officeDocument/2006/relationships/image" Target="../media/image28.jpeg"/><Relationship Id="rId53" Type="http://schemas.openxmlformats.org/officeDocument/2006/relationships/image" Target="../media/image35.jpeg"/><Relationship Id="rId58" Type="http://schemas.openxmlformats.org/officeDocument/2006/relationships/image" Target="../media/image40.png"/><Relationship Id="rId66" Type="http://schemas.openxmlformats.org/officeDocument/2006/relationships/image" Target="../media/image46.png"/><Relationship Id="rId74" Type="http://schemas.openxmlformats.org/officeDocument/2006/relationships/image" Target="../media/image52.png"/><Relationship Id="rId79" Type="http://schemas.openxmlformats.org/officeDocument/2006/relationships/image" Target="../media/image57.png"/><Relationship Id="rId87" Type="http://schemas.openxmlformats.org/officeDocument/2006/relationships/image" Target="../media/image65.png"/><Relationship Id="rId5" Type="http://schemas.openxmlformats.org/officeDocument/2006/relationships/image" Target="../media/image4.jpeg"/><Relationship Id="rId61" Type="http://schemas.openxmlformats.org/officeDocument/2006/relationships/image" Target="../media/image43.png"/><Relationship Id="rId82" Type="http://schemas.openxmlformats.org/officeDocument/2006/relationships/image" Target="../media/image60.png"/><Relationship Id="rId90" Type="http://schemas.openxmlformats.org/officeDocument/2006/relationships/image" Target="../media/image68.png"/><Relationship Id="rId19" Type="http://schemas.openxmlformats.org/officeDocument/2006/relationships/image" Target="../media/image11.gif"/><Relationship Id="rId14" Type="http://schemas.openxmlformats.org/officeDocument/2006/relationships/hyperlink" Target="http://images.google.co.uk/imgres?imgurl=http://upload.wikimedia.org/wikipedia/en/8/89/Table_Table_logo.gif&amp;imgrefurl=http://en.wikipedia.org/wiki/Table_Table&amp;h=150&amp;w=115&amp;sz=4&amp;hl=en&amp;start=5&amp;sig2=aVP24gkdzdAEY9r0nfYD5Q&amp;usg=__PlDFzKJavmd_ag6Mp80laSDnUkc=&amp;tbnid=xRtHaj7kmH8l6M:&amp;tbnh=96&amp;tbnw=74&amp;ei=6MOzSIrvGZnSevevuJ0I&amp;prev=/images?q=table+table+whitbread+restaurant+logo&amp;gbv=2&amp;hl=en&amp;sa=G" TargetMode="External"/><Relationship Id="rId22" Type="http://schemas.openxmlformats.org/officeDocument/2006/relationships/image" Target="../media/image13.jpeg"/><Relationship Id="rId27" Type="http://schemas.openxmlformats.org/officeDocument/2006/relationships/hyperlink" Target="http://www.google.co.uk/url?sa=i&amp;rct=j&amp;q=costa+express&amp;source=images&amp;cd=&amp;cad=rja&amp;docid=Y8xX1eYuXquNnM&amp;tbnid=mxrLvH7_AE4vFM:&amp;ved=0CAUQjRw&amp;url=http://www.trademarken.co.uk/trademark/2573819?i=COSTA_EXPRESS-Costa_Limited&amp;ei=jjQKUZ2DAueY0QWagoHgCw&amp;bvm=bv.41642243,d.d2k&amp;psig=AFQjCNH2tHNTEcpMqMYS9tjBZCfPo3SIRA&amp;ust=1359709707323105" TargetMode="External"/><Relationship Id="rId30" Type="http://schemas.openxmlformats.org/officeDocument/2006/relationships/image" Target="../media/image19.jpeg"/><Relationship Id="rId35" Type="http://schemas.openxmlformats.org/officeDocument/2006/relationships/hyperlink" Target="http://www.google.co.uk/url?sa=i&amp;rct=j&amp;q=the+restaurant+group+logo&amp;source=images&amp;cd=&amp;docid=LtXsjdOmaZh5ZM&amp;tbnid=YRlsjlejZ688mM:&amp;ved=0CAUQjRw&amp;url=http://www.ehn-jobs.com/employer/the-restaurant-group-plc/&amp;ei=6OwwUaDoGMSu4ASG8YAI&amp;bvm=bv.43148975,d.bGE&amp;psig=AFQjCNHOoqlSN6zD-nmKA0QVUIauaL11yA&amp;ust=1362247269992311" TargetMode="External"/><Relationship Id="rId43" Type="http://schemas.openxmlformats.org/officeDocument/2006/relationships/image" Target="../media/image26.jpeg"/><Relationship Id="rId48" Type="http://schemas.openxmlformats.org/officeDocument/2006/relationships/image" Target="../media/image31.png"/><Relationship Id="rId56" Type="http://schemas.openxmlformats.org/officeDocument/2006/relationships/image" Target="../media/image38.png"/><Relationship Id="rId64" Type="http://schemas.openxmlformats.org/officeDocument/2006/relationships/hyperlink" Target="http://images.google.co.uk/imgres?imgurl=http://www.coffeesnobs.co.uk/images/costa_logo_top.gif&amp;imgrefurl=http://www.coffeesnobs.co.uk/locations.html&amp;h=140&amp;w=140&amp;sz=5&amp;hl=en&amp;start=1&amp;sig2=D5db0PcvDbh9Rlv5NiTEuQ&amp;tbnid=F4ozcEa1IdJAnM:&amp;tbnh=93&amp;tbnw=93&amp;ei=HCIvRqOCMqGGhQSzkKzHBg&amp;prev=/images?q=costa+logo&amp;gbv=2&amp;svnum=10&amp;hl=en" TargetMode="External"/><Relationship Id="rId69" Type="http://schemas.openxmlformats.org/officeDocument/2006/relationships/hyperlink" Target="http://www.google.co.uk/url?sa=i&amp;source=images&amp;cd=&amp;cad=rja&amp;docid=ZR7cMxd6jTEiZM&amp;tbnid=Rfpj5JtO6e5VvM:&amp;ved=0CAgQjRwwAA&amp;url=http://www.tumblr.com/tagged/bbc%20worldwide&amp;ei=1OswUbHYK6714QSC7YFQ&amp;psig=AFQjCNH6cCoIhoLJhT5QRI2jarvqN3Ah_Q&amp;ust=1362246996755977" TargetMode="External"/><Relationship Id="rId77" Type="http://schemas.openxmlformats.org/officeDocument/2006/relationships/image" Target="../media/image55.png"/><Relationship Id="rId8" Type="http://schemas.openxmlformats.org/officeDocument/2006/relationships/hyperlink" Target="http://images.google.co.uk/imgres?imgurl=http://www.thespiritgroup.com/templateimages/logo.gif&amp;imgrefurl=http://www.thespiritgroup.com/index.php?sectionid=25&amp;parentid=25&amp;h=104&amp;w=152&amp;sz=2&amp;hl=en&amp;start=7&amp;sig2=cum3joQxFlfbSNNfNfrKug&amp;tbnid=vaGEtHjsJP1mBM:&amp;tbnh=66&amp;tbnw=96&amp;ei=6iIvRurSGZuwhATIkfXLBg&amp;prev=/images?q=spirit+pubs+logo&amp;gbv=2&amp;svnum=10&amp;hl=en" TargetMode="External"/><Relationship Id="rId51" Type="http://schemas.openxmlformats.org/officeDocument/2006/relationships/image" Target="../media/image34.png"/><Relationship Id="rId72" Type="http://schemas.openxmlformats.org/officeDocument/2006/relationships/image" Target="../media/image50.png"/><Relationship Id="rId80" Type="http://schemas.openxmlformats.org/officeDocument/2006/relationships/image" Target="../media/image58.png"/><Relationship Id="rId85" Type="http://schemas.openxmlformats.org/officeDocument/2006/relationships/image" Target="../media/image63.png"/><Relationship Id="rId3" Type="http://schemas.openxmlformats.org/officeDocument/2006/relationships/image" Target="../media/image3.jpeg"/><Relationship Id="rId12" Type="http://schemas.openxmlformats.org/officeDocument/2006/relationships/hyperlink" Target="http://images.google.co.uk/imgres?imgurl=http://www.newscast.co.uk/media/binarydownload/thumbnail-eps.jsp?id=15969&amp;imgrefurl=http://www.newscast.co.uk/media/company.jsp?companyid=10004117&amp;name=David+Lloyd+Leisure&amp;h=75&amp;w=120&amp;sz=4&amp;hl=en&amp;start=2&amp;sig2=N0EsSJRiGasmvnE3JX0_EQ&amp;tbnid=QnJs3kg3OLddLM:&amp;tbnh=55&amp;tbnw=88&amp;ei=pVCXRrWNLpaueJDWoagK&amp;prev=/images?q=david+lloyd+leisure+logo&amp;gbv=2&amp;svnum=10&amp;hl=en&amp;sa=G" TargetMode="External"/><Relationship Id="rId17" Type="http://schemas.openxmlformats.org/officeDocument/2006/relationships/image" Target="../media/image10.jpeg"/><Relationship Id="rId25" Type="http://schemas.openxmlformats.org/officeDocument/2006/relationships/image" Target="../media/image16.png"/><Relationship Id="rId33" Type="http://schemas.openxmlformats.org/officeDocument/2006/relationships/hyperlink" Target="http://www.google.co.uk/url?sa=i&amp;rct=j&amp;q=mcdonalds+logo&amp;source=images&amp;cd=&amp;cad=rja&amp;docid=owvYc4knduqFtM&amp;tbnid=1hXwDGJa6VGsEM:&amp;ved=0CAUQjRw&amp;url=http://www.mymagneticblog.com/the-basics-of-small-business-branding/&amp;ei=H3MwUdO1GYS60QWzq4DgDg&amp;bvm=bv.43148975,d.d2k&amp;psig=AFQjCNEXgL-W_tAX39sDsgRLgzqkGm4Zaw&amp;ust=1362216086241356" TargetMode="External"/><Relationship Id="rId38" Type="http://schemas.openxmlformats.org/officeDocument/2006/relationships/image" Target="../media/image23.jpeg"/><Relationship Id="rId46" Type="http://schemas.openxmlformats.org/officeDocument/2006/relationships/image" Target="../media/image29.png"/><Relationship Id="rId59" Type="http://schemas.openxmlformats.org/officeDocument/2006/relationships/image" Target="../media/image41.png"/><Relationship Id="rId67" Type="http://schemas.openxmlformats.org/officeDocument/2006/relationships/hyperlink" Target="http://discoverwoburn.info/images/discover-woburn/discover_woburn.jpg" TargetMode="External"/><Relationship Id="rId20" Type="http://schemas.openxmlformats.org/officeDocument/2006/relationships/hyperlink" Target="http://www.google.co.uk/imgres?imgurl=http://www.discoverlondonbridge.co.uk/gfx/uploads/img_1_11032008145436pret_logo_gif.gif&amp;imgrefurl=http://www.discoverlondonbridge.co.uk/Pret-A-Manger-8-London-Bridge-Street-SE1-3139zzzbzzz.aspx?m=&amp;mi=&amp;ms=&amp;usg=__ptrfTZpeOFEbRJJtBqIWJ7RDczI=&amp;h=212&amp;w=215&amp;sz=6&amp;hl=en&amp;start=1&amp;sig2=lMOJwjFUdklgd4xcuxL0Mg&amp;um=1&amp;itbs=1&amp;tbnid=cakzASRjEpp1UM:&amp;tbnh=105&amp;tbnw=106&amp;prev=/images?q=pret+a+manger+logo&amp;um=1&amp;hl=en&amp;sa=N&amp;tbs=isch:1&amp;ei=d2MqTPrwI5GQOLzcoLMD" TargetMode="External"/><Relationship Id="rId41" Type="http://schemas.openxmlformats.org/officeDocument/2006/relationships/hyperlink" Target="http://i-realise.co.uk/index.html" TargetMode="External"/><Relationship Id="rId54" Type="http://schemas.openxmlformats.org/officeDocument/2006/relationships/image" Target="../media/image36.jpeg"/><Relationship Id="rId62" Type="http://schemas.openxmlformats.org/officeDocument/2006/relationships/hyperlink" Target="http://images.google.co.uk/imgres?imgurl=http://juantornoe.blogs.com/hispanictrending/images/tgif_logo.JPG&amp;imgrefurl=http://juantornoe.blogs.com/hispanictrending/strategy/index.html&amp;h=68&amp;w=100&amp;sz=9&amp;hl=en&amp;start=2&amp;sig2=0rfWtFOqRzYGYIv1tZ5utQ&amp;um=1&amp;tbnid=BKHSNVZhCgGJ9M:&amp;tbnh=56&amp;tbnw=82&amp;ei=wxovRumZLoHAhQS89PWSBg&amp;prev=/images?q=tgif+logo&amp;gbv=2&amp;svnum=10&amp;um=1&amp;hl=en&amp;sa=G" TargetMode="External"/><Relationship Id="rId70" Type="http://schemas.openxmlformats.org/officeDocument/2006/relationships/image" Target="../media/image48.jpeg"/><Relationship Id="rId75" Type="http://schemas.openxmlformats.org/officeDocument/2006/relationships/image" Target="../media/image53.png"/><Relationship Id="rId83" Type="http://schemas.openxmlformats.org/officeDocument/2006/relationships/image" Target="../media/image61.png"/><Relationship Id="rId88" Type="http://schemas.openxmlformats.org/officeDocument/2006/relationships/image" Target="../media/image66.png"/><Relationship Id="rId91"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hyperlink" Target="http://images.google.co.uk/imgres?imgurl=http://www.mbplc.com/style/images/logo_home.gif&amp;imgrefurl=http://www.mbplc.com/index.asp&amp;h=83&amp;w=163&amp;sz=3&amp;hl=en&amp;start=3&amp;sig2=AYyih3ABrIj704nRvsQKqg&amp;tbnid=K3kruV-qUIIM6M:&amp;tbnh=50&amp;tbnw=98&amp;ei=nSIvRve5MaGGhQSzkKzHBg&amp;prev=/images?q=mitchells+and+butlers+logo&amp;gbv=2&amp;svnum=10&amp;hl=en" TargetMode="External"/><Relationship Id="rId15" Type="http://schemas.openxmlformats.org/officeDocument/2006/relationships/image" Target="../media/image9.jpeg"/><Relationship Id="rId23" Type="http://schemas.openxmlformats.org/officeDocument/2006/relationships/image" Target="../media/image14.png"/><Relationship Id="rId28" Type="http://schemas.openxmlformats.org/officeDocument/2006/relationships/image" Target="../media/image18.jpeg"/><Relationship Id="rId36" Type="http://schemas.openxmlformats.org/officeDocument/2006/relationships/image" Target="../media/image22.jpeg"/><Relationship Id="rId49" Type="http://schemas.openxmlformats.org/officeDocument/2006/relationships/image" Target="../media/image32.png"/><Relationship Id="rId57" Type="http://schemas.openxmlformats.org/officeDocument/2006/relationships/image" Target="../media/image39.png"/><Relationship Id="rId10" Type="http://schemas.openxmlformats.org/officeDocument/2006/relationships/hyperlink" Target="http://images.google.co.uk/imgres?imgurl=http://www.hotelshotelshotelshotels.co.uk/Assets/images/TL_logo.jpg&amp;imgrefurl=http://www.hotelshotelshotelshotels.co.uk/travel-lodge.html&amp;h=320&amp;w=281&amp;sz=7&amp;hl=en&amp;start=1&amp;sig2=TuRuF7pF9LbFPkAnRTCPYA&amp;um=1&amp;tbnid=OOQKQDdbpaOjfM:&amp;tbnh=118&amp;tbnw=104&amp;ei=Xp05Rt7nKJHK0QSaj8GbAQ&amp;prev=/images?q=travelodge+logo&amp;svnum=10&amp;um=1&amp;hl=en&amp;cr=countryUK|countryGB&amp;sa=N" TargetMode="External"/><Relationship Id="rId31" Type="http://schemas.openxmlformats.org/officeDocument/2006/relationships/hyperlink" Target="http://www.digitalmediaprojects.co.uk/client-list/dmp-outdoor-digital-signage-for-beefeater" TargetMode="External"/><Relationship Id="rId44" Type="http://schemas.openxmlformats.org/officeDocument/2006/relationships/image" Target="../media/image27.jpeg"/><Relationship Id="rId52" Type="http://schemas.openxmlformats.org/officeDocument/2006/relationships/hyperlink" Target="http://images.google.co.uk/imgres?imgurl=http://static.visitlondon.com/corporate1/assets/Premier_Inn_Master.jpg&amp;imgrefurl=http://corporate.visitlondon.com/partners/platinum/premier_travel_inn.html&amp;h=83&amp;w=126&amp;sz=5&amp;hl=en&amp;start=18&amp;sig2=qsYMZYbax1RymhBkMdd9Ng&amp;usg=__WSicmXzyHz7nZvVUuh_Kj3gJs5Y=&amp;tbnid=X1B3PNVenPpgyM:&amp;tbnh=59&amp;tbnw=90&amp;ei=N8OzSP7kComyer3U0ZEI&amp;prev=/images?q=premier+inns+logo&amp;gbv=2&amp;hl=en&amp;sa=G" TargetMode="External"/><Relationship Id="rId60" Type="http://schemas.openxmlformats.org/officeDocument/2006/relationships/image" Target="../media/image42.png"/><Relationship Id="rId65" Type="http://schemas.openxmlformats.org/officeDocument/2006/relationships/image" Target="../media/image45.jpeg"/><Relationship Id="rId73" Type="http://schemas.openxmlformats.org/officeDocument/2006/relationships/image" Target="../media/image51.png"/><Relationship Id="rId78" Type="http://schemas.openxmlformats.org/officeDocument/2006/relationships/image" Target="../media/image56.png"/><Relationship Id="rId81" Type="http://schemas.openxmlformats.org/officeDocument/2006/relationships/image" Target="../media/image59.png"/><Relationship Id="rId86" Type="http://schemas.openxmlformats.org/officeDocument/2006/relationships/image" Target="../media/image64.png"/><Relationship Id="rId4" Type="http://schemas.openxmlformats.org/officeDocument/2006/relationships/hyperlink" Target="http://images.google.co.uk/imgres?imgurl=http://www.greenekingjobs.co.uk/images/app_logo.jpg&amp;imgrefurl=http://www.greenekingjobs.co.uk/application_for_employment.php&amp;h=217&amp;w=150&amp;sz=11&amp;hl=en&amp;start=3&amp;sig2=28LzNhxbu1Wd47ugWje--A&amp;tbnid=0iljRWgdQZqb6M:&amp;tbnh=107&amp;tbnw=74&amp;ei=fCIvRubyLIG2hASewKjDBg&amp;prev=/images?q=greene+king+logo&amp;gbv=2&amp;svnum=10&amp;hl=en"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1"/>
            <a:ext cx="12192000" cy="888999"/>
          </a:xfrm>
        </p:spPr>
        <p:txBody>
          <a:bodyPr>
            <a:normAutofit/>
          </a:bodyPr>
          <a:lstStyle/>
          <a:p>
            <a:r>
              <a:rPr lang="en-GB" sz="4400" b="1" dirty="0">
                <a:solidFill>
                  <a:srgbClr val="1F4E79"/>
                </a:solidFill>
                <a:latin typeface="+mn-lt"/>
              </a:rPr>
              <a:t> It’s not all about the tool!</a:t>
            </a:r>
            <a:endParaRPr lang="en-GB" sz="4800" dirty="0"/>
          </a:p>
        </p:txBody>
      </p:sp>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6" name="TextBox 5"/>
          <p:cNvSpPr txBox="1"/>
          <p:nvPr/>
        </p:nvSpPr>
        <p:spPr>
          <a:xfrm>
            <a:off x="906308" y="3085161"/>
            <a:ext cx="10379384" cy="3231654"/>
          </a:xfrm>
          <a:prstGeom prst="rect">
            <a:avLst/>
          </a:prstGeom>
          <a:noFill/>
        </p:spPr>
        <p:txBody>
          <a:bodyPr wrap="square" rtlCol="0">
            <a:spAutoFit/>
          </a:bodyPr>
          <a:lstStyle/>
          <a:p>
            <a:pPr>
              <a:lnSpc>
                <a:spcPct val="150000"/>
              </a:lnSpc>
            </a:pPr>
            <a:r>
              <a:rPr lang="en-GB" sz="1600" dirty="0"/>
              <a:t>Having both worked on large </a:t>
            </a:r>
            <a:r>
              <a:rPr lang="en-GB" sz="2000" b="1" dirty="0">
                <a:solidFill>
                  <a:srgbClr val="CD9D51"/>
                </a:solidFill>
              </a:rPr>
              <a:t>Business Change Programmes</a:t>
            </a:r>
            <a:r>
              <a:rPr lang="en-GB" sz="2000" b="1" dirty="0">
                <a:solidFill>
                  <a:srgbClr val="1F4E79"/>
                </a:solidFill>
              </a:rPr>
              <a:t> </a:t>
            </a:r>
            <a:r>
              <a:rPr lang="en-GB" sz="1600" dirty="0"/>
              <a:t>over the last </a:t>
            </a:r>
            <a:r>
              <a:rPr lang="en-GB" sz="2000" b="1" dirty="0">
                <a:solidFill>
                  <a:srgbClr val="CD9D51"/>
                </a:solidFill>
              </a:rPr>
              <a:t>25 years</a:t>
            </a:r>
            <a:r>
              <a:rPr lang="en-GB" sz="1600" dirty="0"/>
              <a:t>, we will talk about how there is a </a:t>
            </a:r>
            <a:r>
              <a:rPr lang="en-GB" sz="2000" b="1" dirty="0">
                <a:solidFill>
                  <a:srgbClr val="CD9D51"/>
                </a:solidFill>
              </a:rPr>
              <a:t>need for flexibility</a:t>
            </a:r>
            <a:r>
              <a:rPr lang="en-GB" sz="2000" b="1" dirty="0">
                <a:solidFill>
                  <a:srgbClr val="1F4E79"/>
                </a:solidFill>
              </a:rPr>
              <a:t> </a:t>
            </a:r>
            <a:r>
              <a:rPr lang="en-GB" sz="1600" dirty="0"/>
              <a:t>in terms of Programme Governance, depending on the scope of the Programme, the type of organisation, and the nature of your Sponsors and Stakeholders.</a:t>
            </a:r>
            <a:r>
              <a:rPr lang="en-GB" sz="2000" dirty="0">
                <a:solidFill>
                  <a:schemeClr val="bg1"/>
                </a:solidFill>
              </a:rPr>
              <a:t>.</a:t>
            </a:r>
            <a:r>
              <a:rPr lang="en-GB" sz="1600" dirty="0"/>
              <a:t>  </a:t>
            </a:r>
          </a:p>
          <a:p>
            <a:pPr>
              <a:lnSpc>
                <a:spcPct val="150000"/>
              </a:lnSpc>
            </a:pPr>
            <a:r>
              <a:rPr lang="en-GB" sz="1600" dirty="0"/>
              <a:t> </a:t>
            </a:r>
          </a:p>
          <a:p>
            <a:pPr>
              <a:lnSpc>
                <a:spcPct val="150000"/>
              </a:lnSpc>
            </a:pPr>
            <a:r>
              <a:rPr lang="en-GB" sz="1600" dirty="0"/>
              <a:t>It is </a:t>
            </a:r>
            <a:r>
              <a:rPr lang="en-GB" sz="2000" b="1" dirty="0">
                <a:solidFill>
                  <a:srgbClr val="CD9D51"/>
                </a:solidFill>
              </a:rPr>
              <a:t>never a ‘one size fits all’</a:t>
            </a:r>
            <a:r>
              <a:rPr lang="en-GB" sz="1600" dirty="0"/>
              <a:t>,</a:t>
            </a:r>
            <a:r>
              <a:rPr lang="en-GB" sz="2000" b="1" dirty="0">
                <a:solidFill>
                  <a:srgbClr val="1F4E79"/>
                </a:solidFill>
              </a:rPr>
              <a:t> </a:t>
            </a:r>
            <a:r>
              <a:rPr lang="en-GB" sz="1600" dirty="0"/>
              <a:t>but there is always a minimum level of Programme Governance required. Successful Programmes will always have a great Team, People, and Communications, and appropriate governance. </a:t>
            </a:r>
            <a:r>
              <a:rPr lang="en-GB" sz="2000" dirty="0">
                <a:solidFill>
                  <a:schemeClr val="bg1"/>
                </a:solidFill>
              </a:rPr>
              <a:t>.</a:t>
            </a:r>
            <a:r>
              <a:rPr lang="en-GB" sz="1600" dirty="0"/>
              <a:t> A minimum level of governance, and </a:t>
            </a:r>
            <a:r>
              <a:rPr lang="en-GB" sz="2000" b="1" dirty="0">
                <a:solidFill>
                  <a:srgbClr val="CD9D51"/>
                </a:solidFill>
              </a:rPr>
              <a:t>‘less is more’ </a:t>
            </a:r>
            <a:r>
              <a:rPr lang="en-GB" sz="1600" dirty="0"/>
              <a:t>approach to ongoing Programme Control has to be the start point for the majority!</a:t>
            </a:r>
          </a:p>
        </p:txBody>
      </p:sp>
      <p:sp>
        <p:nvSpPr>
          <p:cNvPr id="7" name="Rectangle 6">
            <a:extLst>
              <a:ext uri="{FF2B5EF4-FFF2-40B4-BE49-F238E27FC236}">
                <a16:creationId xmlns:a16="http://schemas.microsoft.com/office/drawing/2014/main" xmlns="" id="{C02C2C20-66EB-4CD2-82AC-B00716AFA45A}"/>
              </a:ext>
            </a:extLst>
          </p:cNvPr>
          <p:cNvSpPr/>
          <p:nvPr/>
        </p:nvSpPr>
        <p:spPr>
          <a:xfrm>
            <a:off x="0" y="909662"/>
            <a:ext cx="12192000" cy="91278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lgn="ctr"/>
            <a:r>
              <a:rPr kumimoji="0" lang="en-GB" sz="5400" b="1" i="0" u="none" strike="noStrike" kern="1200" cap="none" spc="300" normalizeH="0" baseline="0" noProof="0" dirty="0">
                <a:ln>
                  <a:noFill/>
                </a:ln>
                <a:solidFill>
                  <a:prstClr val="white"/>
                </a:solidFill>
                <a:effectLst/>
                <a:uLnTx/>
                <a:uFillTx/>
                <a:latin typeface="Calibri" panose="020F0502020204030204"/>
                <a:ea typeface="+mn-ea"/>
                <a:cs typeface="+mn-cs"/>
              </a:rPr>
              <a:t>Programme Control</a:t>
            </a:r>
          </a:p>
        </p:txBody>
      </p:sp>
    </p:spTree>
    <p:extLst>
      <p:ext uri="{BB962C8B-B14F-4D97-AF65-F5344CB8AC3E}">
        <p14:creationId xmlns:p14="http://schemas.microsoft.com/office/powerpoint/2010/main" val="991624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My experience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887201" cy="4247317"/>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I have to get the programme established as quickly as possible, therefore:</a:t>
            </a:r>
          </a:p>
          <a:p>
            <a:pPr marL="1714500" lvl="3" indent="-342900">
              <a:spcBef>
                <a:spcPts val="1200"/>
              </a:spcBef>
              <a:buClr>
                <a:srgbClr val="CD9D51"/>
              </a:buClr>
              <a:buSzPct val="120000"/>
              <a:buFont typeface="Wingdings" panose="05000000000000000000" pitchFamily="2" charset="2"/>
              <a:buChar char="§"/>
            </a:pPr>
            <a:r>
              <a:rPr lang="en-GB" dirty="0"/>
              <a:t>I do not spend any time deciding which tool I should use to manage the programme</a:t>
            </a:r>
          </a:p>
          <a:p>
            <a:pPr marL="1714500" lvl="3" indent="-342900">
              <a:spcBef>
                <a:spcPts val="1200"/>
              </a:spcBef>
              <a:buClr>
                <a:srgbClr val="CD9D51"/>
              </a:buClr>
              <a:buSzPct val="120000"/>
              <a:buFont typeface="Wingdings" panose="05000000000000000000" pitchFamily="2" charset="2"/>
              <a:buChar char="§"/>
            </a:pPr>
            <a:r>
              <a:rPr lang="en-GB" dirty="0"/>
              <a:t>I do not spend any time training or briefing my project managers on how to report at programme level</a:t>
            </a:r>
          </a:p>
          <a:p>
            <a:pPr marL="1714500" lvl="3" indent="-342900">
              <a:spcBef>
                <a:spcPts val="1200"/>
              </a:spcBef>
              <a:buClr>
                <a:srgbClr val="CD9D51"/>
              </a:buClr>
              <a:buSzPct val="120000"/>
              <a:buFont typeface="Wingdings" panose="05000000000000000000" pitchFamily="2" charset="2"/>
              <a:buChar char="§"/>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My project managers are tasked with managing their individual projects with the necessary and appropriate rigour and attention to detail, using whatever tools they deem necessary or are comfortable using (Excel, MSP etc)</a:t>
            </a:r>
          </a:p>
          <a:p>
            <a:pPr lvl="2">
              <a:buClr>
                <a:srgbClr val="CD9D51"/>
              </a:buClr>
            </a:pPr>
            <a:endParaRPr lang="en-GB" sz="2000" b="1" dirty="0">
              <a:solidFill>
                <a:srgbClr val="1F4E79"/>
              </a:solidFill>
            </a:endParaRPr>
          </a:p>
          <a:p>
            <a:pPr lvl="2">
              <a:buClr>
                <a:srgbClr val="CD9D51"/>
              </a:buClr>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I am tasked with providing a simple and consistent summary of the programme status for the sponsors</a:t>
            </a:r>
            <a:endParaRPr lang="en-GB" dirty="0"/>
          </a:p>
          <a:p>
            <a:pPr marL="1714500" lvl="3" indent="-342900">
              <a:spcBef>
                <a:spcPts val="1200"/>
              </a:spcBef>
              <a:buClr>
                <a:srgbClr val="CD9D51"/>
              </a:buClr>
              <a:buSzPct val="120000"/>
              <a:buFont typeface="Wingdings" panose="05000000000000000000" pitchFamily="2" charset="2"/>
              <a:buChar char="§"/>
            </a:pPr>
            <a:endParaRPr lang="en-GB" dirty="0"/>
          </a:p>
        </p:txBody>
      </p:sp>
    </p:spTree>
    <p:extLst>
      <p:ext uri="{BB962C8B-B14F-4D97-AF65-F5344CB8AC3E}">
        <p14:creationId xmlns:p14="http://schemas.microsoft.com/office/powerpoint/2010/main" val="199187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My experience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887201" cy="3600986"/>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One report has always been sufficient to achieve this goal, covering:</a:t>
            </a:r>
          </a:p>
          <a:p>
            <a:pPr marL="1714500" lvl="3" indent="-342900">
              <a:spcBef>
                <a:spcPts val="1200"/>
              </a:spcBef>
              <a:buClr>
                <a:srgbClr val="CD9D51"/>
              </a:buClr>
              <a:buSzPct val="120000"/>
              <a:buFont typeface="Wingdings" panose="05000000000000000000" pitchFamily="2" charset="2"/>
              <a:buChar char="§"/>
            </a:pPr>
            <a:r>
              <a:rPr lang="en-GB" dirty="0"/>
              <a:t>Achievements and targets for next period</a:t>
            </a:r>
          </a:p>
          <a:p>
            <a:pPr marL="1714500" lvl="3" indent="-342900">
              <a:spcBef>
                <a:spcPts val="1200"/>
              </a:spcBef>
              <a:buClr>
                <a:srgbClr val="CD9D51"/>
              </a:buClr>
              <a:buSzPct val="120000"/>
              <a:buFont typeface="Wingdings" panose="05000000000000000000" pitchFamily="2" charset="2"/>
              <a:buChar char="§"/>
            </a:pPr>
            <a:r>
              <a:rPr lang="en-GB" dirty="0"/>
              <a:t>High level milestones</a:t>
            </a:r>
          </a:p>
          <a:p>
            <a:pPr marL="1714500" lvl="3" indent="-342900">
              <a:spcBef>
                <a:spcPts val="1200"/>
              </a:spcBef>
              <a:buClr>
                <a:srgbClr val="CD9D51"/>
              </a:buClr>
              <a:buSzPct val="120000"/>
              <a:buFont typeface="Wingdings" panose="05000000000000000000" pitchFamily="2" charset="2"/>
              <a:buChar char="§"/>
            </a:pPr>
            <a:r>
              <a:rPr lang="en-GB" dirty="0"/>
              <a:t>RAG status of each workstream / project</a:t>
            </a:r>
          </a:p>
          <a:p>
            <a:pPr marL="1714500" lvl="3" indent="-342900">
              <a:spcBef>
                <a:spcPts val="1200"/>
              </a:spcBef>
              <a:buClr>
                <a:srgbClr val="CD9D51"/>
              </a:buClr>
              <a:buSzPct val="120000"/>
              <a:buFont typeface="Wingdings" panose="05000000000000000000" pitchFamily="2" charset="2"/>
              <a:buChar char="§"/>
            </a:pPr>
            <a:r>
              <a:rPr lang="en-GB" dirty="0"/>
              <a:t>Red risks and issues  </a:t>
            </a:r>
          </a:p>
          <a:p>
            <a:pPr marL="1714500" lvl="3" indent="-342900">
              <a:spcBef>
                <a:spcPts val="1200"/>
              </a:spcBef>
              <a:buClr>
                <a:srgbClr val="CD9D51"/>
              </a:buClr>
              <a:buSzPct val="120000"/>
              <a:buFont typeface="Wingdings" panose="05000000000000000000" pitchFamily="2" charset="2"/>
              <a:buChar char="§"/>
            </a:pPr>
            <a:r>
              <a:rPr lang="en-GB" dirty="0"/>
              <a:t>Decisions required</a:t>
            </a:r>
          </a:p>
          <a:p>
            <a:pPr marL="1714500" lvl="3" indent="-342900">
              <a:spcBef>
                <a:spcPts val="1200"/>
              </a:spcBef>
              <a:buClr>
                <a:srgbClr val="CD9D51"/>
              </a:buClr>
              <a:buSzPct val="120000"/>
              <a:buFont typeface="Wingdings" panose="05000000000000000000" pitchFamily="2" charset="2"/>
              <a:buChar char="§"/>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I have never encountered a sponsor who has had to request more detail</a:t>
            </a:r>
          </a:p>
          <a:p>
            <a:pPr lvl="2">
              <a:buClr>
                <a:srgbClr val="CD9D51"/>
              </a:buClr>
            </a:pPr>
            <a:endParaRPr lang="en-GB" sz="2000" b="1" dirty="0">
              <a:solidFill>
                <a:srgbClr val="1F4E79"/>
              </a:solidFill>
            </a:endParaRPr>
          </a:p>
        </p:txBody>
      </p:sp>
    </p:spTree>
    <p:extLst>
      <p:ext uri="{BB962C8B-B14F-4D97-AF65-F5344CB8AC3E}">
        <p14:creationId xmlns:p14="http://schemas.microsoft.com/office/powerpoint/2010/main" val="22847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4925" t="8135" r="15750" b="5141"/>
          <a:stretch/>
        </p:blipFill>
        <p:spPr>
          <a:xfrm>
            <a:off x="1123729" y="-126216"/>
            <a:ext cx="9537921" cy="67115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Rectangle 3">
            <a:extLst>
              <a:ext uri="{FF2B5EF4-FFF2-40B4-BE49-F238E27FC236}">
                <a16:creationId xmlns:a16="http://schemas.microsoft.com/office/drawing/2014/main" xmlns="" id="{B98EA795-5259-4315-A284-030B90145932}"/>
              </a:ext>
            </a:extLst>
          </p:cNvPr>
          <p:cNvSpPr/>
          <p:nvPr/>
        </p:nvSpPr>
        <p:spPr>
          <a:xfrm>
            <a:off x="1" y="128612"/>
            <a:ext cx="6102349"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Programme / Project – 1 Page Summary Report</a:t>
            </a:r>
          </a:p>
        </p:txBody>
      </p:sp>
    </p:spTree>
    <p:extLst>
      <p:ext uri="{BB962C8B-B14F-4D97-AF65-F5344CB8AC3E}">
        <p14:creationId xmlns:p14="http://schemas.microsoft.com/office/powerpoint/2010/main" val="2247464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l="15119" t="8337" r="15187" b="4460"/>
          <a:stretch/>
        </p:blipFill>
        <p:spPr>
          <a:xfrm>
            <a:off x="1287226" y="-120818"/>
            <a:ext cx="9387259" cy="660686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ectangle 4">
            <a:extLst>
              <a:ext uri="{FF2B5EF4-FFF2-40B4-BE49-F238E27FC236}">
                <a16:creationId xmlns:a16="http://schemas.microsoft.com/office/drawing/2014/main" xmlns="" id="{BE476D1E-E7A5-47D3-B2A6-0C27F97289CF}"/>
              </a:ext>
            </a:extLst>
          </p:cNvPr>
          <p:cNvSpPr/>
          <p:nvPr/>
        </p:nvSpPr>
        <p:spPr>
          <a:xfrm>
            <a:off x="1" y="128612"/>
            <a:ext cx="6102349"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Programme - RAG Status Report</a:t>
            </a:r>
          </a:p>
        </p:txBody>
      </p:sp>
    </p:spTree>
    <p:extLst>
      <p:ext uri="{BB962C8B-B14F-4D97-AF65-F5344CB8AC3E}">
        <p14:creationId xmlns:p14="http://schemas.microsoft.com/office/powerpoint/2010/main" val="346550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are we saying so far?</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328401" cy="4401205"/>
          </a:xfrm>
          <a:prstGeom prst="rect">
            <a:avLst/>
          </a:prstGeom>
          <a:noFill/>
        </p:spPr>
        <p:txBody>
          <a:bodyPr wrap="square" rtlCol="0">
            <a:spAutoFit/>
          </a:bodyPr>
          <a:lstStyle/>
          <a:p>
            <a:pPr lvl="2">
              <a:buClr>
                <a:srgbClr val="CD9D51"/>
              </a:buClr>
            </a:pPr>
            <a:r>
              <a:rPr lang="en-GB" sz="2000" b="1" dirty="0">
                <a:solidFill>
                  <a:srgbClr val="1F4E79"/>
                </a:solidFill>
              </a:rPr>
              <a:t>In the real World:</a:t>
            </a:r>
          </a:p>
          <a:p>
            <a:pPr marL="1257300" lvl="2" indent="-342900">
              <a:buClr>
                <a:srgbClr val="CD9D51"/>
              </a:buClr>
              <a:buFont typeface="Wingdings" panose="05000000000000000000" pitchFamily="2" charset="2"/>
              <a:buChar char="Ø"/>
            </a:pPr>
            <a:endParaRPr lang="en-GB" sz="2000" b="1" dirty="0">
              <a:solidFill>
                <a:srgbClr val="1F4E79"/>
              </a:solidFill>
            </a:endParaRPr>
          </a:p>
          <a:p>
            <a:pPr marL="1714500" lvl="3" indent="-342900">
              <a:buClr>
                <a:srgbClr val="CD9D51"/>
              </a:buClr>
              <a:buFont typeface="Wingdings" panose="05000000000000000000" pitchFamily="2" charset="2"/>
              <a:buChar char="Ø"/>
            </a:pPr>
            <a:r>
              <a:rPr lang="en-GB" sz="2000" b="1" dirty="0">
                <a:solidFill>
                  <a:srgbClr val="1F4E79"/>
                </a:solidFill>
              </a:rPr>
              <a:t>Majority of successful Business Change Programmes rely on great people, communications and governance</a:t>
            </a:r>
          </a:p>
          <a:p>
            <a:pPr marL="1714500" lvl="3" indent="-342900">
              <a:buClr>
                <a:srgbClr val="CD9D51"/>
              </a:buClr>
              <a:buFont typeface="Wingdings" panose="05000000000000000000" pitchFamily="2" charset="2"/>
              <a:buChar char="Ø"/>
            </a:pPr>
            <a:endParaRPr lang="en-GB" sz="2000" b="1" dirty="0">
              <a:solidFill>
                <a:srgbClr val="1F4E79"/>
              </a:solidFill>
            </a:endParaRPr>
          </a:p>
          <a:p>
            <a:pPr marL="1714500" lvl="3" indent="-342900">
              <a:buClr>
                <a:srgbClr val="CD9D51"/>
              </a:buClr>
              <a:buFont typeface="Wingdings" panose="05000000000000000000" pitchFamily="2" charset="2"/>
              <a:buChar char="Ø"/>
            </a:pPr>
            <a:r>
              <a:rPr lang="en-GB" sz="2000" b="1" dirty="0">
                <a:solidFill>
                  <a:srgbClr val="1F4E79"/>
                </a:solidFill>
              </a:rPr>
              <a:t>Implementation of, or enforcement of a ‘rich in functionality’ tool will not work in most instances</a:t>
            </a:r>
          </a:p>
          <a:p>
            <a:pPr marL="1714500" lvl="3" indent="-342900">
              <a:buClr>
                <a:srgbClr val="CD9D51"/>
              </a:buClr>
              <a:buFont typeface="Wingdings" panose="05000000000000000000" pitchFamily="2" charset="2"/>
              <a:buChar char="Ø"/>
            </a:pPr>
            <a:endParaRPr lang="en-GB" sz="2000" b="1" dirty="0">
              <a:solidFill>
                <a:srgbClr val="1F4E79"/>
              </a:solidFill>
            </a:endParaRPr>
          </a:p>
          <a:p>
            <a:pPr marL="1714500" lvl="3" indent="-342900">
              <a:buClr>
                <a:srgbClr val="CD9D51"/>
              </a:buClr>
              <a:buFont typeface="Wingdings" panose="05000000000000000000" pitchFamily="2" charset="2"/>
              <a:buChar char="Ø"/>
            </a:pPr>
            <a:r>
              <a:rPr lang="en-GB" sz="2000" b="1" dirty="0">
                <a:solidFill>
                  <a:srgbClr val="1F4E79"/>
                </a:solidFill>
              </a:rPr>
              <a:t>Engaging the best team to deliver means they need flexibility to ‘do it their way’, at work stream/project level</a:t>
            </a:r>
          </a:p>
          <a:p>
            <a:pPr marL="1714500" lvl="3" indent="-342900">
              <a:buClr>
                <a:srgbClr val="CD9D51"/>
              </a:buClr>
              <a:buFont typeface="Wingdings" panose="05000000000000000000" pitchFamily="2" charset="2"/>
              <a:buChar char="Ø"/>
            </a:pPr>
            <a:endParaRPr lang="en-GB" sz="2000" b="1" dirty="0">
              <a:solidFill>
                <a:srgbClr val="1F4E79"/>
              </a:solidFill>
            </a:endParaRPr>
          </a:p>
          <a:p>
            <a:pPr marL="1714500" lvl="3" indent="-342900">
              <a:buClr>
                <a:srgbClr val="CD9D51"/>
              </a:buClr>
              <a:buFont typeface="Wingdings" panose="05000000000000000000" pitchFamily="2" charset="2"/>
              <a:buChar char="Ø"/>
            </a:pPr>
            <a:r>
              <a:rPr lang="en-GB" sz="2000" b="1" dirty="0">
                <a:solidFill>
                  <a:srgbClr val="1F4E79"/>
                </a:solidFill>
              </a:rPr>
              <a:t>There is ALWAYS a requirement for quality / timely Project Reporting, keep it simple and that’s a generic requirement!</a:t>
            </a:r>
          </a:p>
          <a:p>
            <a:pPr marL="1714500" lvl="3" indent="-342900">
              <a:buClr>
                <a:srgbClr val="CD9D51"/>
              </a:buClr>
              <a:buFont typeface="Wingdings" panose="05000000000000000000" pitchFamily="2" charset="2"/>
              <a:buChar char="Ø"/>
            </a:pPr>
            <a:endParaRPr lang="en-GB" sz="2000" b="1" dirty="0">
              <a:solidFill>
                <a:srgbClr val="1F4E79"/>
              </a:solidFill>
            </a:endParaRPr>
          </a:p>
        </p:txBody>
      </p:sp>
    </p:spTree>
    <p:extLst>
      <p:ext uri="{BB962C8B-B14F-4D97-AF65-F5344CB8AC3E}">
        <p14:creationId xmlns:p14="http://schemas.microsoft.com/office/powerpoint/2010/main" val="243086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are we saying so far?</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328401" cy="2739211"/>
          </a:xfrm>
          <a:prstGeom prst="rect">
            <a:avLst/>
          </a:prstGeom>
          <a:noFill/>
        </p:spPr>
        <p:txBody>
          <a:bodyPr wrap="square" rtlCol="0">
            <a:spAutoFit/>
          </a:bodyPr>
          <a:lstStyle/>
          <a:p>
            <a:pPr lvl="2">
              <a:buClr>
                <a:srgbClr val="CD9D51"/>
              </a:buClr>
            </a:pPr>
            <a:r>
              <a:rPr lang="en-GB" sz="2000" b="1" dirty="0">
                <a:solidFill>
                  <a:srgbClr val="1F4E79"/>
                </a:solidFill>
              </a:rPr>
              <a:t>In the real World:</a:t>
            </a:r>
          </a:p>
          <a:p>
            <a:pPr marL="1257300" lvl="2" indent="-342900">
              <a:buClr>
                <a:srgbClr val="CD9D51"/>
              </a:buClr>
              <a:buFont typeface="Wingdings" panose="05000000000000000000" pitchFamily="2" charset="2"/>
              <a:buChar char="Ø"/>
            </a:pPr>
            <a:endParaRPr lang="en-GB" sz="2000" b="1" dirty="0">
              <a:solidFill>
                <a:srgbClr val="1F4E79"/>
              </a:solidFill>
            </a:endParaRPr>
          </a:p>
          <a:p>
            <a:pPr marL="1714500" lvl="3" indent="-342900">
              <a:buClr>
                <a:srgbClr val="CD9D51"/>
              </a:buClr>
              <a:buFont typeface="Wingdings" panose="05000000000000000000" pitchFamily="2" charset="2"/>
              <a:buChar char="Ø"/>
            </a:pPr>
            <a:r>
              <a:rPr lang="en-GB" sz="2000" b="1" dirty="0">
                <a:solidFill>
                  <a:srgbClr val="1F4E79"/>
                </a:solidFill>
              </a:rPr>
              <a:t>And if you automate that element, then:-</a:t>
            </a:r>
          </a:p>
          <a:p>
            <a:pPr marL="2171700" lvl="4" indent="-342900">
              <a:spcBef>
                <a:spcPts val="1200"/>
              </a:spcBef>
              <a:buClr>
                <a:srgbClr val="CD9D51"/>
              </a:buClr>
              <a:buSzPct val="120000"/>
              <a:buFont typeface="Wingdings" panose="05000000000000000000" pitchFamily="2" charset="2"/>
              <a:buChar char="§"/>
            </a:pPr>
            <a:r>
              <a:rPr lang="en-GB" dirty="0"/>
              <a:t>Real time reporting</a:t>
            </a:r>
          </a:p>
          <a:p>
            <a:pPr marL="2171700" lvl="4" indent="-342900">
              <a:spcBef>
                <a:spcPts val="1200"/>
              </a:spcBef>
              <a:buClr>
                <a:srgbClr val="CD9D51"/>
              </a:buClr>
              <a:buSzPct val="120000"/>
              <a:buFont typeface="Wingdings" panose="05000000000000000000" pitchFamily="2" charset="2"/>
              <a:buChar char="§"/>
            </a:pPr>
            <a:r>
              <a:rPr lang="en-GB" dirty="0"/>
              <a:t>Reduction of manual effort</a:t>
            </a:r>
          </a:p>
          <a:p>
            <a:pPr marL="2171700" lvl="4" indent="-342900">
              <a:spcBef>
                <a:spcPts val="1200"/>
              </a:spcBef>
              <a:buClr>
                <a:srgbClr val="CD9D51"/>
              </a:buClr>
              <a:buSzPct val="120000"/>
              <a:buFont typeface="Wingdings" panose="05000000000000000000" pitchFamily="2" charset="2"/>
              <a:buChar char="§"/>
            </a:pPr>
            <a:r>
              <a:rPr lang="en-GB" dirty="0"/>
              <a:t>Better quality meetings – discuss the exceptions, not the status</a:t>
            </a:r>
          </a:p>
          <a:p>
            <a:pPr marL="1714500" lvl="3" indent="-342900">
              <a:spcBef>
                <a:spcPts val="1200"/>
              </a:spcBef>
              <a:buClr>
                <a:srgbClr val="CD9D51"/>
              </a:buClr>
              <a:buSzPct val="120000"/>
              <a:buFont typeface="Wingdings" panose="05000000000000000000" pitchFamily="2" charset="2"/>
              <a:buChar char="§"/>
            </a:pPr>
            <a:endParaRPr lang="en-GB" dirty="0"/>
          </a:p>
        </p:txBody>
      </p:sp>
    </p:spTree>
    <p:extLst>
      <p:ext uri="{BB962C8B-B14F-4D97-AF65-F5344CB8AC3E}">
        <p14:creationId xmlns:p14="http://schemas.microsoft.com/office/powerpoint/2010/main" val="314932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0598151" cy="3693319"/>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Went live 2002 – lessons learnt from the Year 2000 Programme</a:t>
            </a:r>
          </a:p>
          <a:p>
            <a:pPr lvl="3">
              <a:spcBef>
                <a:spcPts val="1200"/>
              </a:spcBef>
              <a:buClr>
                <a:srgbClr val="CD9D51"/>
              </a:buClr>
              <a:buSzPct val="120000"/>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To meet specific requirements:-</a:t>
            </a:r>
          </a:p>
          <a:p>
            <a:pPr marL="1714500" lvl="3" indent="-342900">
              <a:spcBef>
                <a:spcPts val="1200"/>
              </a:spcBef>
              <a:buClr>
                <a:srgbClr val="CD9D51"/>
              </a:buClr>
              <a:buSzPct val="120000"/>
              <a:buFont typeface="Wingdings" panose="05000000000000000000" pitchFamily="2" charset="2"/>
              <a:buChar char="§"/>
            </a:pPr>
            <a:r>
              <a:rPr lang="en-GB" dirty="0"/>
              <a:t>Achieve consistency, consolidation and aggregation across Business Change Programmes</a:t>
            </a:r>
          </a:p>
          <a:p>
            <a:pPr marL="1714500" lvl="3" indent="-342900">
              <a:spcBef>
                <a:spcPts val="1200"/>
              </a:spcBef>
              <a:buClr>
                <a:srgbClr val="CD9D51"/>
              </a:buClr>
              <a:buSzPct val="120000"/>
              <a:buFont typeface="Wingdings" panose="05000000000000000000" pitchFamily="2" charset="2"/>
              <a:buChar char="§"/>
            </a:pPr>
            <a:r>
              <a:rPr lang="en-GB" dirty="0"/>
              <a:t>Automation and real time reporting, reducing time spent by Project Managers and Administrators</a:t>
            </a:r>
          </a:p>
          <a:p>
            <a:pPr marL="1714500" lvl="3" indent="-342900">
              <a:spcBef>
                <a:spcPts val="1200"/>
              </a:spcBef>
              <a:buClr>
                <a:srgbClr val="CD9D51"/>
              </a:buClr>
              <a:buSzPct val="120000"/>
              <a:buFont typeface="Wingdings" panose="05000000000000000000" pitchFamily="2" charset="2"/>
              <a:buChar char="§"/>
            </a:pPr>
            <a:r>
              <a:rPr lang="en-GB" dirty="0"/>
              <a:t>Supporting the minimum level of Programme Governance, specifically in terms of reporting periodic status</a:t>
            </a:r>
          </a:p>
          <a:p>
            <a:pPr marL="1714500" lvl="3" indent="-342900">
              <a:spcBef>
                <a:spcPts val="1200"/>
              </a:spcBef>
              <a:buClr>
                <a:srgbClr val="CD9D51"/>
              </a:buClr>
              <a:buSzPct val="120000"/>
              <a:buFont typeface="Wingdings" panose="05000000000000000000" pitchFamily="2" charset="2"/>
              <a:buChar char="§"/>
            </a:pPr>
            <a:r>
              <a:rPr lang="en-GB" dirty="0"/>
              <a:t>Simple enough for all organisational departments to utilise (not just IT and the skilled Project Managers)</a:t>
            </a:r>
          </a:p>
        </p:txBody>
      </p:sp>
      <p:sp>
        <p:nvSpPr>
          <p:cNvPr id="6" name="Rectangle 5">
            <a:extLst>
              <a:ext uri="{FF2B5EF4-FFF2-40B4-BE49-F238E27FC236}">
                <a16:creationId xmlns:a16="http://schemas.microsoft.com/office/drawing/2014/main" xmlns="" id="{7ACC6C4D-AB4C-4BF6-AA73-6FAA0A0E78C2}"/>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ProgrammExpress – </a:t>
            </a:r>
            <a:r>
              <a:rPr lang="en-GB" sz="1600" b="1" spc="300" dirty="0">
                <a:solidFill>
                  <a:prstClr val="white"/>
                </a:solidFill>
              </a:rPr>
              <a:t>Portfolio, Programme and Project Reporting</a:t>
            </a:r>
            <a:endParaRPr lang="en-GB" sz="2000" b="1" spc="300" dirty="0">
              <a:solidFill>
                <a:prstClr val="white"/>
              </a:solidFill>
            </a:endParaRPr>
          </a:p>
        </p:txBody>
      </p:sp>
    </p:spTree>
    <p:extLst>
      <p:ext uri="{BB962C8B-B14F-4D97-AF65-F5344CB8AC3E}">
        <p14:creationId xmlns:p14="http://schemas.microsoft.com/office/powerpoint/2010/main" val="9969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cxnSp>
        <p:nvCxnSpPr>
          <p:cNvPr id="3" name="Straight Connector 2"/>
          <p:cNvCxnSpPr>
            <a:stCxn id="7" idx="2"/>
            <a:endCxn id="25" idx="6"/>
          </p:cNvCxnSpPr>
          <p:nvPr/>
        </p:nvCxnSpPr>
        <p:spPr>
          <a:xfrm flipV="1">
            <a:off x="1730125" y="1214280"/>
            <a:ext cx="1600747" cy="4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921" y="1030977"/>
            <a:ext cx="845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Simple</a:t>
            </a:r>
          </a:p>
        </p:txBody>
      </p:sp>
      <p:sp>
        <p:nvSpPr>
          <p:cNvPr id="21" name="TextBox 20"/>
          <p:cNvSpPr txBox="1"/>
          <p:nvPr/>
        </p:nvSpPr>
        <p:spPr>
          <a:xfrm>
            <a:off x="3469927" y="1029613"/>
            <a:ext cx="1052198" cy="369332"/>
          </a:xfrm>
          <a:prstGeom prst="rect">
            <a:avLst/>
          </a:prstGeom>
          <a:noFill/>
        </p:spPr>
        <p:txBody>
          <a:bodyPr wrap="square" rtlCol="0">
            <a:spAutoFit/>
          </a:bodyPr>
          <a:lstStyle>
            <a:defPPr>
              <a:defRPr lang="en-US"/>
            </a:defPPr>
            <a:lvl1pPr>
              <a:defRPr b="1">
                <a:solidFill>
                  <a:srgbClr val="1F4E7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Complex</a:t>
            </a:r>
          </a:p>
        </p:txBody>
      </p:sp>
      <p:sp>
        <p:nvSpPr>
          <p:cNvPr id="7" name="Oval 6"/>
          <p:cNvSpPr/>
          <p:nvPr/>
        </p:nvSpPr>
        <p:spPr>
          <a:xfrm>
            <a:off x="1730125" y="1156438"/>
            <a:ext cx="124989" cy="12498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p:cNvSpPr/>
          <p:nvPr/>
        </p:nvSpPr>
        <p:spPr>
          <a:xfrm>
            <a:off x="441588" y="1921580"/>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(Skilled)</a:t>
            </a:r>
          </a:p>
        </p:txBody>
      </p:sp>
      <p:sp>
        <p:nvSpPr>
          <p:cNvPr id="22" name="Rectangle 21"/>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a:ln>
                  <a:noFill/>
                </a:ln>
                <a:solidFill>
                  <a:prstClr val="white"/>
                </a:solidFill>
                <a:effectLst/>
                <a:uLnTx/>
                <a:uFillTx/>
                <a:latin typeface="Calibri" panose="020F0502020204030204"/>
                <a:ea typeface="+mn-ea"/>
                <a:cs typeface="+mn-cs"/>
              </a:rPr>
              <a:t>KISS – The Key to Engagement</a:t>
            </a:r>
          </a:p>
        </p:txBody>
      </p:sp>
      <p:sp>
        <p:nvSpPr>
          <p:cNvPr id="24" name="Oval 23"/>
          <p:cNvSpPr/>
          <p:nvPr/>
        </p:nvSpPr>
        <p:spPr>
          <a:xfrm>
            <a:off x="2468004" y="1156438"/>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3205883" y="1151785"/>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4850360" y="1029614"/>
            <a:ext cx="1694067" cy="43079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Engaged</a:t>
            </a:r>
          </a:p>
        </p:txBody>
      </p:sp>
      <p:sp>
        <p:nvSpPr>
          <p:cNvPr id="31" name="Rectangle: Rounded Corners 30"/>
          <p:cNvSpPr/>
          <p:nvPr/>
        </p:nvSpPr>
        <p:spPr>
          <a:xfrm>
            <a:off x="6864455" y="1029614"/>
            <a:ext cx="1694067" cy="430798"/>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Switched OFF</a:t>
            </a:r>
          </a:p>
        </p:txBody>
      </p:sp>
      <p:sp>
        <p:nvSpPr>
          <p:cNvPr id="32" name="Rectangle: Rounded Corners 31"/>
          <p:cNvSpPr/>
          <p:nvPr/>
        </p:nvSpPr>
        <p:spPr>
          <a:xfrm>
            <a:off x="441587" y="3012353"/>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(Business/Subject Matter Expert)</a:t>
            </a:r>
          </a:p>
        </p:txBody>
      </p:sp>
      <p:sp>
        <p:nvSpPr>
          <p:cNvPr id="33" name="Rectangle: Rounded Corners 32"/>
          <p:cNvSpPr/>
          <p:nvPr/>
        </p:nvSpPr>
        <p:spPr>
          <a:xfrm>
            <a:off x="2823945" y="3012353"/>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Manager</a:t>
            </a:r>
          </a:p>
        </p:txBody>
      </p:sp>
      <p:sp>
        <p:nvSpPr>
          <p:cNvPr id="34" name="Rectangle: Rounded Corners 33"/>
          <p:cNvSpPr/>
          <p:nvPr/>
        </p:nvSpPr>
        <p:spPr>
          <a:xfrm>
            <a:off x="1684084" y="4161837"/>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Director</a:t>
            </a:r>
          </a:p>
        </p:txBody>
      </p:sp>
      <p:sp>
        <p:nvSpPr>
          <p:cNvPr id="35" name="Rectangle: Rounded Corners 34"/>
          <p:cNvSpPr/>
          <p:nvPr/>
        </p:nvSpPr>
        <p:spPr>
          <a:xfrm>
            <a:off x="2823944" y="5311321"/>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Director</a:t>
            </a:r>
          </a:p>
        </p:txBody>
      </p:sp>
      <p:sp>
        <p:nvSpPr>
          <p:cNvPr id="36" name="Rectangle: Rounded Corners 35"/>
          <p:cNvSpPr/>
          <p:nvPr/>
        </p:nvSpPr>
        <p:spPr>
          <a:xfrm>
            <a:off x="441587" y="5311321"/>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Business Change Director</a:t>
            </a:r>
          </a:p>
        </p:txBody>
      </p:sp>
      <p:sp>
        <p:nvSpPr>
          <p:cNvPr id="37" name="Rectangle: Rounded Corners 36"/>
          <p:cNvSpPr/>
          <p:nvPr/>
        </p:nvSpPr>
        <p:spPr>
          <a:xfrm>
            <a:off x="5206303" y="3012353"/>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Director</a:t>
            </a:r>
          </a:p>
        </p:txBody>
      </p:sp>
      <p:sp>
        <p:nvSpPr>
          <p:cNvPr id="38" name="Rectangle: Rounded Corners 37"/>
          <p:cNvSpPr/>
          <p:nvPr/>
        </p:nvSpPr>
        <p:spPr>
          <a:xfrm>
            <a:off x="4062755" y="4161837"/>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Manager</a:t>
            </a:r>
          </a:p>
        </p:txBody>
      </p:sp>
      <p:sp>
        <p:nvSpPr>
          <p:cNvPr id="39" name="Rectangle: Rounded Corners 38"/>
          <p:cNvSpPr/>
          <p:nvPr/>
        </p:nvSpPr>
        <p:spPr>
          <a:xfrm>
            <a:off x="7588662" y="5311321"/>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Stakeholder</a:t>
            </a:r>
          </a:p>
        </p:txBody>
      </p:sp>
      <p:sp>
        <p:nvSpPr>
          <p:cNvPr id="40" name="Rectangle: Rounded Corners 39"/>
          <p:cNvSpPr/>
          <p:nvPr/>
        </p:nvSpPr>
        <p:spPr>
          <a:xfrm>
            <a:off x="7588661" y="4161836"/>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41" name="Rectangle: Rounded Corners 40"/>
          <p:cNvSpPr/>
          <p:nvPr/>
        </p:nvSpPr>
        <p:spPr>
          <a:xfrm>
            <a:off x="7588661" y="2997740"/>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CIO</a:t>
            </a:r>
          </a:p>
        </p:txBody>
      </p:sp>
      <p:sp>
        <p:nvSpPr>
          <p:cNvPr id="42" name="Rectangle: Rounded Corners 41"/>
          <p:cNvSpPr/>
          <p:nvPr/>
        </p:nvSpPr>
        <p:spPr>
          <a:xfrm>
            <a:off x="9971019" y="2997739"/>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43" name="Rectangle: Rounded Corners 42"/>
          <p:cNvSpPr/>
          <p:nvPr/>
        </p:nvSpPr>
        <p:spPr>
          <a:xfrm>
            <a:off x="9967332" y="4161836"/>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IT Director</a:t>
            </a:r>
          </a:p>
        </p:txBody>
      </p:sp>
      <p:sp>
        <p:nvSpPr>
          <p:cNvPr id="44" name="Rectangle: Rounded Corners 43"/>
          <p:cNvSpPr/>
          <p:nvPr/>
        </p:nvSpPr>
        <p:spPr>
          <a:xfrm>
            <a:off x="9961919" y="1921579"/>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CEO</a:t>
            </a:r>
          </a:p>
        </p:txBody>
      </p:sp>
      <p:sp>
        <p:nvSpPr>
          <p:cNvPr id="45" name="Oval 44"/>
          <p:cNvSpPr/>
          <p:nvPr/>
        </p:nvSpPr>
        <p:spPr>
          <a:xfrm>
            <a:off x="1684084" y="1104330"/>
            <a:ext cx="242507" cy="242507"/>
          </a:xfrm>
          <a:prstGeom prst="ellipse">
            <a:avLst/>
          </a:prstGeom>
          <a:solidFill>
            <a:schemeClr val="accent2"/>
          </a:solidFill>
          <a:ln>
            <a:solidFill>
              <a:srgbClr val="CD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CD9D51"/>
              </a:highlight>
              <a:uLnTx/>
              <a:uFillTx/>
              <a:latin typeface="Calibri" panose="020F0502020204030204"/>
              <a:ea typeface="+mn-ea"/>
              <a:cs typeface="+mn-cs"/>
            </a:endParaRPr>
          </a:p>
        </p:txBody>
      </p:sp>
    </p:spTree>
    <p:extLst>
      <p:ext uri="{BB962C8B-B14F-4D97-AF65-F5344CB8AC3E}">
        <p14:creationId xmlns:p14="http://schemas.microsoft.com/office/powerpoint/2010/main" val="3742841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cxnSp>
        <p:nvCxnSpPr>
          <p:cNvPr id="3" name="Straight Connector 2"/>
          <p:cNvCxnSpPr>
            <a:stCxn id="7" idx="2"/>
            <a:endCxn id="25" idx="6"/>
          </p:cNvCxnSpPr>
          <p:nvPr/>
        </p:nvCxnSpPr>
        <p:spPr>
          <a:xfrm flipV="1">
            <a:off x="1730125" y="1214280"/>
            <a:ext cx="1600747" cy="4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921" y="1030977"/>
            <a:ext cx="845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Simple</a:t>
            </a:r>
          </a:p>
        </p:txBody>
      </p:sp>
      <p:sp>
        <p:nvSpPr>
          <p:cNvPr id="21" name="TextBox 20"/>
          <p:cNvSpPr txBox="1"/>
          <p:nvPr/>
        </p:nvSpPr>
        <p:spPr>
          <a:xfrm>
            <a:off x="3469927" y="1029613"/>
            <a:ext cx="1052198" cy="369332"/>
          </a:xfrm>
          <a:prstGeom prst="rect">
            <a:avLst/>
          </a:prstGeom>
          <a:noFill/>
        </p:spPr>
        <p:txBody>
          <a:bodyPr wrap="square" rtlCol="0">
            <a:spAutoFit/>
          </a:bodyPr>
          <a:lstStyle>
            <a:defPPr>
              <a:defRPr lang="en-US"/>
            </a:defPPr>
            <a:lvl1pPr>
              <a:defRPr b="1">
                <a:solidFill>
                  <a:srgbClr val="1F4E7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Complex</a:t>
            </a:r>
          </a:p>
        </p:txBody>
      </p:sp>
      <p:sp>
        <p:nvSpPr>
          <p:cNvPr id="7" name="Oval 6"/>
          <p:cNvSpPr/>
          <p:nvPr/>
        </p:nvSpPr>
        <p:spPr>
          <a:xfrm>
            <a:off x="1730125" y="1156438"/>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p:cNvSpPr/>
          <p:nvPr/>
        </p:nvSpPr>
        <p:spPr>
          <a:xfrm>
            <a:off x="441588" y="1921580"/>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(Skilled)</a:t>
            </a:r>
          </a:p>
        </p:txBody>
      </p:sp>
      <p:sp>
        <p:nvSpPr>
          <p:cNvPr id="22" name="Rectangle 21"/>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a:ln>
                  <a:noFill/>
                </a:ln>
                <a:solidFill>
                  <a:prstClr val="white"/>
                </a:solidFill>
                <a:effectLst/>
                <a:uLnTx/>
                <a:uFillTx/>
                <a:latin typeface="Calibri" panose="020F0502020204030204"/>
                <a:ea typeface="+mn-ea"/>
                <a:cs typeface="+mn-cs"/>
              </a:rPr>
              <a:t>KISS – The Key to Engagement</a:t>
            </a:r>
          </a:p>
        </p:txBody>
      </p:sp>
      <p:sp>
        <p:nvSpPr>
          <p:cNvPr id="24" name="Oval 23"/>
          <p:cNvSpPr/>
          <p:nvPr/>
        </p:nvSpPr>
        <p:spPr>
          <a:xfrm>
            <a:off x="2409244" y="1093025"/>
            <a:ext cx="242507" cy="242507"/>
          </a:xfrm>
          <a:prstGeom prst="ellipse">
            <a:avLst/>
          </a:prstGeom>
          <a:solidFill>
            <a:schemeClr val="accent2"/>
          </a:solidFill>
          <a:ln>
            <a:solidFill>
              <a:srgbClr val="CD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3205883" y="1151785"/>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4850360" y="1029614"/>
            <a:ext cx="1694067" cy="43079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Engaged</a:t>
            </a:r>
          </a:p>
        </p:txBody>
      </p:sp>
      <p:sp>
        <p:nvSpPr>
          <p:cNvPr id="31" name="Rectangle: Rounded Corners 30"/>
          <p:cNvSpPr/>
          <p:nvPr/>
        </p:nvSpPr>
        <p:spPr>
          <a:xfrm>
            <a:off x="6864455" y="1029614"/>
            <a:ext cx="1694067" cy="430798"/>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Switched OFF</a:t>
            </a:r>
          </a:p>
        </p:txBody>
      </p:sp>
      <p:sp>
        <p:nvSpPr>
          <p:cNvPr id="32" name="Rectangle: Rounded Corners 31"/>
          <p:cNvSpPr/>
          <p:nvPr/>
        </p:nvSpPr>
        <p:spPr>
          <a:xfrm>
            <a:off x="441588" y="3012353"/>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(Business/Subject Matter Expert)</a:t>
            </a:r>
          </a:p>
        </p:txBody>
      </p:sp>
      <p:sp>
        <p:nvSpPr>
          <p:cNvPr id="33" name="Rectangle: Rounded Corners 32"/>
          <p:cNvSpPr/>
          <p:nvPr/>
        </p:nvSpPr>
        <p:spPr>
          <a:xfrm>
            <a:off x="2823945" y="3012353"/>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Manager</a:t>
            </a:r>
          </a:p>
        </p:txBody>
      </p:sp>
      <p:sp>
        <p:nvSpPr>
          <p:cNvPr id="34" name="Rectangle: Rounded Corners 33"/>
          <p:cNvSpPr/>
          <p:nvPr/>
        </p:nvSpPr>
        <p:spPr>
          <a:xfrm>
            <a:off x="1684085" y="4161837"/>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Director</a:t>
            </a:r>
          </a:p>
        </p:txBody>
      </p:sp>
      <p:sp>
        <p:nvSpPr>
          <p:cNvPr id="35" name="Rectangle: Rounded Corners 34"/>
          <p:cNvSpPr/>
          <p:nvPr/>
        </p:nvSpPr>
        <p:spPr>
          <a:xfrm>
            <a:off x="2823945"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Director</a:t>
            </a:r>
          </a:p>
        </p:txBody>
      </p:sp>
      <p:sp>
        <p:nvSpPr>
          <p:cNvPr id="36" name="Rectangle: Rounded Corners 35"/>
          <p:cNvSpPr/>
          <p:nvPr/>
        </p:nvSpPr>
        <p:spPr>
          <a:xfrm>
            <a:off x="441588"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Business Change Director</a:t>
            </a:r>
          </a:p>
        </p:txBody>
      </p:sp>
      <p:sp>
        <p:nvSpPr>
          <p:cNvPr id="37" name="Rectangle: Rounded Corners 36"/>
          <p:cNvSpPr/>
          <p:nvPr/>
        </p:nvSpPr>
        <p:spPr>
          <a:xfrm>
            <a:off x="5206304" y="3012353"/>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Director</a:t>
            </a:r>
          </a:p>
        </p:txBody>
      </p:sp>
      <p:sp>
        <p:nvSpPr>
          <p:cNvPr id="38" name="Rectangle: Rounded Corners 37"/>
          <p:cNvSpPr/>
          <p:nvPr/>
        </p:nvSpPr>
        <p:spPr>
          <a:xfrm>
            <a:off x="4062755" y="4161837"/>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Manager</a:t>
            </a:r>
          </a:p>
        </p:txBody>
      </p:sp>
      <p:sp>
        <p:nvSpPr>
          <p:cNvPr id="39" name="Rectangle: Rounded Corners 38"/>
          <p:cNvSpPr/>
          <p:nvPr/>
        </p:nvSpPr>
        <p:spPr>
          <a:xfrm>
            <a:off x="7588663"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Stakeholder</a:t>
            </a:r>
          </a:p>
        </p:txBody>
      </p:sp>
      <p:sp>
        <p:nvSpPr>
          <p:cNvPr id="40" name="Rectangle: Rounded Corners 39"/>
          <p:cNvSpPr/>
          <p:nvPr/>
        </p:nvSpPr>
        <p:spPr>
          <a:xfrm>
            <a:off x="7588662" y="4161836"/>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41" name="Rectangle: Rounded Corners 40"/>
          <p:cNvSpPr/>
          <p:nvPr/>
        </p:nvSpPr>
        <p:spPr>
          <a:xfrm>
            <a:off x="7588662" y="2997740"/>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CIO</a:t>
            </a:r>
          </a:p>
        </p:txBody>
      </p:sp>
      <p:sp>
        <p:nvSpPr>
          <p:cNvPr id="42" name="Rectangle: Rounded Corners 41"/>
          <p:cNvSpPr/>
          <p:nvPr/>
        </p:nvSpPr>
        <p:spPr>
          <a:xfrm>
            <a:off x="9971020" y="2997739"/>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43" name="Rectangle: Rounded Corners 42"/>
          <p:cNvSpPr/>
          <p:nvPr/>
        </p:nvSpPr>
        <p:spPr>
          <a:xfrm>
            <a:off x="9967333" y="4161836"/>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IT Director</a:t>
            </a:r>
          </a:p>
        </p:txBody>
      </p:sp>
      <p:sp>
        <p:nvSpPr>
          <p:cNvPr id="44" name="Rectangle: Rounded Corners 43"/>
          <p:cNvSpPr/>
          <p:nvPr/>
        </p:nvSpPr>
        <p:spPr>
          <a:xfrm>
            <a:off x="9961920" y="1921579"/>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CEO</a:t>
            </a:r>
          </a:p>
        </p:txBody>
      </p:sp>
    </p:spTree>
    <p:extLst>
      <p:ext uri="{BB962C8B-B14F-4D97-AF65-F5344CB8AC3E}">
        <p14:creationId xmlns:p14="http://schemas.microsoft.com/office/powerpoint/2010/main" val="2878694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cxnSp>
        <p:nvCxnSpPr>
          <p:cNvPr id="3" name="Straight Connector 2"/>
          <p:cNvCxnSpPr>
            <a:stCxn id="7" idx="2"/>
            <a:endCxn id="25" idx="6"/>
          </p:cNvCxnSpPr>
          <p:nvPr/>
        </p:nvCxnSpPr>
        <p:spPr>
          <a:xfrm flipV="1">
            <a:off x="1730125" y="1214280"/>
            <a:ext cx="1600747" cy="46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921" y="1030977"/>
            <a:ext cx="845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Simple</a:t>
            </a:r>
          </a:p>
        </p:txBody>
      </p:sp>
      <p:sp>
        <p:nvSpPr>
          <p:cNvPr id="21" name="TextBox 20"/>
          <p:cNvSpPr txBox="1"/>
          <p:nvPr/>
        </p:nvSpPr>
        <p:spPr>
          <a:xfrm>
            <a:off x="3469927" y="1029613"/>
            <a:ext cx="1052198" cy="369332"/>
          </a:xfrm>
          <a:prstGeom prst="rect">
            <a:avLst/>
          </a:prstGeom>
          <a:noFill/>
        </p:spPr>
        <p:txBody>
          <a:bodyPr wrap="square" rtlCol="0">
            <a:spAutoFit/>
          </a:bodyPr>
          <a:lstStyle>
            <a:defPPr>
              <a:defRPr lang="en-US"/>
            </a:defPPr>
            <a:lvl1pPr>
              <a:defRPr b="1">
                <a:solidFill>
                  <a:srgbClr val="1F4E79"/>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F4E79"/>
                </a:solidFill>
                <a:effectLst/>
                <a:uLnTx/>
                <a:uFillTx/>
                <a:latin typeface="Calibri" panose="020F0502020204030204"/>
                <a:ea typeface="+mn-ea"/>
                <a:cs typeface="+mn-cs"/>
              </a:rPr>
              <a:t>Complex</a:t>
            </a:r>
          </a:p>
        </p:txBody>
      </p:sp>
      <p:sp>
        <p:nvSpPr>
          <p:cNvPr id="7" name="Oval 6"/>
          <p:cNvSpPr/>
          <p:nvPr/>
        </p:nvSpPr>
        <p:spPr>
          <a:xfrm>
            <a:off x="1730125" y="1156438"/>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a:ln>
                  <a:noFill/>
                </a:ln>
                <a:solidFill>
                  <a:prstClr val="white"/>
                </a:solidFill>
                <a:effectLst/>
                <a:uLnTx/>
                <a:uFillTx/>
                <a:latin typeface="Calibri" panose="020F0502020204030204"/>
                <a:ea typeface="+mn-ea"/>
                <a:cs typeface="+mn-cs"/>
              </a:rPr>
              <a:t>KISS – The Key to Engagement</a:t>
            </a:r>
          </a:p>
        </p:txBody>
      </p:sp>
      <p:sp>
        <p:nvSpPr>
          <p:cNvPr id="24" name="Oval 23"/>
          <p:cNvSpPr/>
          <p:nvPr/>
        </p:nvSpPr>
        <p:spPr>
          <a:xfrm>
            <a:off x="2468004" y="1156438"/>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p:cNvSpPr/>
          <p:nvPr/>
        </p:nvSpPr>
        <p:spPr>
          <a:xfrm>
            <a:off x="3205883" y="1151785"/>
            <a:ext cx="124989" cy="12498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p:cNvSpPr/>
          <p:nvPr/>
        </p:nvSpPr>
        <p:spPr>
          <a:xfrm>
            <a:off x="4850360" y="1029614"/>
            <a:ext cx="1694067" cy="43079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Engaged</a:t>
            </a:r>
          </a:p>
        </p:txBody>
      </p:sp>
      <p:sp>
        <p:nvSpPr>
          <p:cNvPr id="31" name="Rectangle: Rounded Corners 30"/>
          <p:cNvSpPr/>
          <p:nvPr/>
        </p:nvSpPr>
        <p:spPr>
          <a:xfrm>
            <a:off x="6864455" y="1029614"/>
            <a:ext cx="1694067" cy="430798"/>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Switched OFF</a:t>
            </a:r>
          </a:p>
        </p:txBody>
      </p:sp>
      <p:sp>
        <p:nvSpPr>
          <p:cNvPr id="27" name="Oval 26"/>
          <p:cNvSpPr/>
          <p:nvPr/>
        </p:nvSpPr>
        <p:spPr>
          <a:xfrm>
            <a:off x="3149899" y="1093025"/>
            <a:ext cx="242507" cy="242507"/>
          </a:xfrm>
          <a:prstGeom prst="ellipse">
            <a:avLst/>
          </a:prstGeom>
          <a:solidFill>
            <a:schemeClr val="accent2"/>
          </a:solidFill>
          <a:ln>
            <a:solidFill>
              <a:srgbClr val="CD9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p:cNvSpPr/>
          <p:nvPr/>
        </p:nvSpPr>
        <p:spPr>
          <a:xfrm>
            <a:off x="441588" y="1921580"/>
            <a:ext cx="1855385" cy="77625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(Skilled)</a:t>
            </a:r>
          </a:p>
        </p:txBody>
      </p:sp>
      <p:sp>
        <p:nvSpPr>
          <p:cNvPr id="29" name="Rectangle: Rounded Corners 28"/>
          <p:cNvSpPr/>
          <p:nvPr/>
        </p:nvSpPr>
        <p:spPr>
          <a:xfrm>
            <a:off x="441588" y="3012353"/>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(Business/Subject Matter Expert)</a:t>
            </a:r>
          </a:p>
        </p:txBody>
      </p:sp>
      <p:sp>
        <p:nvSpPr>
          <p:cNvPr id="45" name="Rectangle: Rounded Corners 44"/>
          <p:cNvSpPr/>
          <p:nvPr/>
        </p:nvSpPr>
        <p:spPr>
          <a:xfrm>
            <a:off x="2823945" y="3012353"/>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Manager</a:t>
            </a:r>
          </a:p>
        </p:txBody>
      </p:sp>
      <p:sp>
        <p:nvSpPr>
          <p:cNvPr id="46" name="Rectangle: Rounded Corners 45"/>
          <p:cNvSpPr/>
          <p:nvPr/>
        </p:nvSpPr>
        <p:spPr>
          <a:xfrm>
            <a:off x="1684085" y="4161837"/>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Project Director</a:t>
            </a:r>
          </a:p>
        </p:txBody>
      </p:sp>
      <p:sp>
        <p:nvSpPr>
          <p:cNvPr id="47" name="Rectangle: Rounded Corners 46"/>
          <p:cNvSpPr/>
          <p:nvPr/>
        </p:nvSpPr>
        <p:spPr>
          <a:xfrm>
            <a:off x="2823945"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Programme Director</a:t>
            </a:r>
          </a:p>
        </p:txBody>
      </p:sp>
      <p:sp>
        <p:nvSpPr>
          <p:cNvPr id="48" name="Rectangle: Rounded Corners 47"/>
          <p:cNvSpPr/>
          <p:nvPr/>
        </p:nvSpPr>
        <p:spPr>
          <a:xfrm>
            <a:off x="441588"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Business Change Director</a:t>
            </a:r>
          </a:p>
        </p:txBody>
      </p:sp>
      <p:sp>
        <p:nvSpPr>
          <p:cNvPr id="49" name="Rectangle: Rounded Corners 48"/>
          <p:cNvSpPr/>
          <p:nvPr/>
        </p:nvSpPr>
        <p:spPr>
          <a:xfrm>
            <a:off x="5206304" y="3012353"/>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Director</a:t>
            </a:r>
          </a:p>
        </p:txBody>
      </p:sp>
      <p:sp>
        <p:nvSpPr>
          <p:cNvPr id="50" name="Rectangle: Rounded Corners 49"/>
          <p:cNvSpPr/>
          <p:nvPr/>
        </p:nvSpPr>
        <p:spPr>
          <a:xfrm>
            <a:off x="4062755" y="4161837"/>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PMO Manager</a:t>
            </a:r>
          </a:p>
        </p:txBody>
      </p:sp>
      <p:sp>
        <p:nvSpPr>
          <p:cNvPr id="51" name="Rectangle: Rounded Corners 50"/>
          <p:cNvSpPr/>
          <p:nvPr/>
        </p:nvSpPr>
        <p:spPr>
          <a:xfrm>
            <a:off x="7588663" y="5311321"/>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Stakeholder</a:t>
            </a:r>
          </a:p>
        </p:txBody>
      </p:sp>
      <p:sp>
        <p:nvSpPr>
          <p:cNvPr id="52" name="Rectangle: Rounded Corners 51"/>
          <p:cNvSpPr/>
          <p:nvPr/>
        </p:nvSpPr>
        <p:spPr>
          <a:xfrm>
            <a:off x="7588662" y="4161836"/>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53" name="Rectangle: Rounded Corners 52"/>
          <p:cNvSpPr/>
          <p:nvPr/>
        </p:nvSpPr>
        <p:spPr>
          <a:xfrm>
            <a:off x="7588662" y="2997740"/>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CIO</a:t>
            </a:r>
          </a:p>
        </p:txBody>
      </p:sp>
      <p:sp>
        <p:nvSpPr>
          <p:cNvPr id="54" name="Rectangle: Rounded Corners 53"/>
          <p:cNvSpPr/>
          <p:nvPr/>
        </p:nvSpPr>
        <p:spPr>
          <a:xfrm>
            <a:off x="9971020" y="2997739"/>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Sponsor</a:t>
            </a:r>
          </a:p>
        </p:txBody>
      </p:sp>
      <p:sp>
        <p:nvSpPr>
          <p:cNvPr id="55" name="Rectangle: Rounded Corners 54"/>
          <p:cNvSpPr/>
          <p:nvPr/>
        </p:nvSpPr>
        <p:spPr>
          <a:xfrm>
            <a:off x="9967333" y="4161836"/>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IT Director</a:t>
            </a:r>
          </a:p>
        </p:txBody>
      </p:sp>
      <p:sp>
        <p:nvSpPr>
          <p:cNvPr id="56" name="Rectangle: Rounded Corners 55"/>
          <p:cNvSpPr/>
          <p:nvPr/>
        </p:nvSpPr>
        <p:spPr>
          <a:xfrm>
            <a:off x="9961920" y="1921579"/>
            <a:ext cx="1855385" cy="776253"/>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CEO</a:t>
            </a:r>
          </a:p>
        </p:txBody>
      </p:sp>
    </p:spTree>
    <p:extLst>
      <p:ext uri="{BB962C8B-B14F-4D97-AF65-F5344CB8AC3E}">
        <p14:creationId xmlns:p14="http://schemas.microsoft.com/office/powerpoint/2010/main" val="1926594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6" name="TextBox 5"/>
          <p:cNvSpPr txBox="1"/>
          <p:nvPr/>
        </p:nvSpPr>
        <p:spPr>
          <a:xfrm>
            <a:off x="0" y="1415531"/>
            <a:ext cx="12191999" cy="3708708"/>
          </a:xfrm>
          <a:prstGeom prst="rect">
            <a:avLst/>
          </a:prstGeom>
          <a:noFill/>
        </p:spPr>
        <p:txBody>
          <a:bodyPr wrap="square" rtlCol="0">
            <a:spAutoFit/>
          </a:bodyPr>
          <a:lstStyle/>
          <a:p>
            <a:pPr lvl="2"/>
            <a:r>
              <a:rPr lang="en-GB" sz="2000" b="1" dirty="0">
                <a:solidFill>
                  <a:srgbClr val="1F4E79"/>
                </a:solidFill>
              </a:rPr>
              <a:t>…‘Tools’ in relation to Programme Control?</a:t>
            </a:r>
            <a:endParaRPr lang="en-GB" dirty="0"/>
          </a:p>
          <a:p>
            <a:pPr marL="1714500" lvl="3" indent="-342900">
              <a:lnSpc>
                <a:spcPct val="150000"/>
              </a:lnSpc>
              <a:spcBef>
                <a:spcPts val="1200"/>
              </a:spcBef>
              <a:buClr>
                <a:srgbClr val="CD9D51"/>
              </a:buClr>
              <a:buSzPct val="120000"/>
              <a:buFont typeface="Wingdings" panose="05000000000000000000" pitchFamily="2" charset="2"/>
              <a:buChar char="§"/>
            </a:pPr>
            <a:r>
              <a:rPr lang="en-GB" dirty="0"/>
              <a:t>Reliance on an Enterprise PPM Software Solution to deliver successful Change </a:t>
            </a:r>
            <a:r>
              <a:rPr lang="en-GB" dirty="0" smtClean="0"/>
              <a:t>Programmes</a:t>
            </a:r>
          </a:p>
          <a:p>
            <a:pPr marL="1714500" lvl="3" indent="-342900">
              <a:lnSpc>
                <a:spcPct val="150000"/>
              </a:lnSpc>
              <a:spcBef>
                <a:spcPts val="1200"/>
              </a:spcBef>
              <a:buClr>
                <a:srgbClr val="CD9D51"/>
              </a:buClr>
              <a:buSzPct val="120000"/>
              <a:buFont typeface="Wingdings" panose="05000000000000000000" pitchFamily="2" charset="2"/>
              <a:buChar char="§"/>
            </a:pPr>
            <a:endParaRPr lang="en-GB" dirty="0"/>
          </a:p>
          <a:p>
            <a:pPr lvl="2"/>
            <a:r>
              <a:rPr lang="en-GB" sz="2000" b="1" dirty="0" smtClean="0">
                <a:solidFill>
                  <a:srgbClr val="1F4E79"/>
                </a:solidFill>
              </a:rPr>
              <a:t>What </a:t>
            </a:r>
            <a:r>
              <a:rPr lang="en-GB" sz="2000" b="1" dirty="0">
                <a:solidFill>
                  <a:srgbClr val="1F4E79"/>
                </a:solidFill>
              </a:rPr>
              <a:t>do we mean by Enterprise PPM Software Solution?</a:t>
            </a:r>
          </a:p>
          <a:p>
            <a:pPr marL="1714500" lvl="3" indent="-342900">
              <a:spcBef>
                <a:spcPts val="1200"/>
              </a:spcBef>
              <a:buClr>
                <a:srgbClr val="CD9D51"/>
              </a:buClr>
              <a:buSzPct val="120000"/>
              <a:buFont typeface="Wingdings" panose="05000000000000000000" pitchFamily="2" charset="2"/>
              <a:buChar char="§"/>
            </a:pPr>
            <a:r>
              <a:rPr lang="en-GB" dirty="0"/>
              <a:t>Approximately £100k Plus investment</a:t>
            </a:r>
          </a:p>
          <a:p>
            <a:pPr marL="1714500" lvl="3" indent="-342900">
              <a:spcBef>
                <a:spcPts val="1200"/>
              </a:spcBef>
              <a:buClr>
                <a:srgbClr val="CD9D51"/>
              </a:buClr>
              <a:buSzPct val="120000"/>
              <a:buFont typeface="Wingdings" panose="05000000000000000000" pitchFamily="2" charset="2"/>
              <a:buChar char="§"/>
            </a:pPr>
            <a:r>
              <a:rPr lang="en-GB" dirty="0"/>
              <a:t>Manages all projects in an Organisation end to end</a:t>
            </a:r>
          </a:p>
          <a:p>
            <a:pPr marL="1714500" lvl="3" indent="-342900">
              <a:spcBef>
                <a:spcPts val="1200"/>
              </a:spcBef>
              <a:buClr>
                <a:srgbClr val="CD9D51"/>
              </a:buClr>
              <a:buSzPct val="120000"/>
              <a:buFont typeface="Wingdings" panose="05000000000000000000" pitchFamily="2" charset="2"/>
              <a:buChar char="§"/>
            </a:pPr>
            <a:r>
              <a:rPr lang="en-GB" dirty="0"/>
              <a:t>Integrates with all other Business Systems (HR, Finance etc)</a:t>
            </a:r>
          </a:p>
          <a:p>
            <a:pPr marL="1257300" lvl="2" indent="-342900">
              <a:lnSpc>
                <a:spcPct val="150000"/>
              </a:lnSpc>
              <a:spcBef>
                <a:spcPts val="1200"/>
              </a:spcBef>
              <a:buClr>
                <a:srgbClr val="CD9D51"/>
              </a:buClr>
              <a:buSzPct val="120000"/>
              <a:buFont typeface="Wingdings" panose="05000000000000000000" pitchFamily="2" charset="2"/>
              <a:buChar char="§"/>
            </a:pPr>
            <a:endParaRPr lang="en-GB" dirty="0"/>
          </a:p>
        </p:txBody>
      </p:sp>
      <p:sp>
        <p:nvSpPr>
          <p:cNvPr id="7" name="Rectangle 6">
            <a:extLst>
              <a:ext uri="{FF2B5EF4-FFF2-40B4-BE49-F238E27FC236}">
                <a16:creationId xmlns:a16="http://schemas.microsoft.com/office/drawing/2014/main" xmlns="" id="{87DD00E5-DC9B-47BC-B11E-5DF960B7C14E}"/>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marR="0" lvl="1"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300" normalizeH="0" baseline="0" noProof="0" dirty="0">
                <a:ln>
                  <a:noFill/>
                </a:ln>
                <a:solidFill>
                  <a:prstClr val="white"/>
                </a:solidFill>
                <a:effectLst/>
                <a:uLnTx/>
                <a:uFillTx/>
                <a:latin typeface="Calibri" panose="020F0502020204030204"/>
                <a:ea typeface="+mn-ea"/>
                <a:cs typeface="+mn-cs"/>
              </a:rPr>
              <a:t>What do we mean by…</a:t>
            </a:r>
          </a:p>
        </p:txBody>
      </p:sp>
    </p:spTree>
    <p:extLst>
      <p:ext uri="{BB962C8B-B14F-4D97-AF65-F5344CB8AC3E}">
        <p14:creationId xmlns:p14="http://schemas.microsoft.com/office/powerpoint/2010/main" val="35763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2799" y="1064291"/>
            <a:ext cx="7559695" cy="54015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a:extLst>
              <a:ext uri="{FF2B5EF4-FFF2-40B4-BE49-F238E27FC236}">
                <a16:creationId xmlns:a16="http://schemas.microsoft.com/office/drawing/2014/main" xmlns="" id="{FE9FDE89-A54A-45B7-AAEC-3BF85C402F2B}"/>
              </a:ext>
            </a:extLst>
          </p:cNvPr>
          <p:cNvSpPr/>
          <p:nvPr/>
        </p:nvSpPr>
        <p:spPr>
          <a:xfrm>
            <a:off x="1" y="128612"/>
            <a:ext cx="6102349"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Home Screen – Total View</a:t>
            </a:r>
          </a:p>
        </p:txBody>
      </p:sp>
      <p:pic>
        <p:nvPicPr>
          <p:cNvPr id="8" name="Picture 7">
            <a:extLst>
              <a:ext uri="{FF2B5EF4-FFF2-40B4-BE49-F238E27FC236}">
                <a16:creationId xmlns:a16="http://schemas.microsoft.com/office/drawing/2014/main" xmlns="" id="{FC0BCED4-1E85-483F-9077-54E0FF3174CC}"/>
              </a:ext>
            </a:extLst>
          </p:cNvPr>
          <p:cNvPicPr>
            <a:picLocks noChangeAspect="1"/>
          </p:cNvPicPr>
          <p:nvPr/>
        </p:nvPicPr>
        <p:blipFill>
          <a:blip r:embed="rId3"/>
          <a:stretch>
            <a:fillRect/>
          </a:stretch>
        </p:blipFill>
        <p:spPr>
          <a:xfrm>
            <a:off x="10853530" y="250808"/>
            <a:ext cx="872411" cy="389941"/>
          </a:xfrm>
          <a:prstGeom prst="rect">
            <a:avLst/>
          </a:prstGeom>
        </p:spPr>
      </p:pic>
      <p:pic>
        <p:nvPicPr>
          <p:cNvPr id="9" name="Picture 8">
            <a:extLst>
              <a:ext uri="{FF2B5EF4-FFF2-40B4-BE49-F238E27FC236}">
                <a16:creationId xmlns:a16="http://schemas.microsoft.com/office/drawing/2014/main" xmlns="" id="{8C715A1E-F487-40B0-B01C-001D54C0DADD}"/>
              </a:ext>
            </a:extLst>
          </p:cNvPr>
          <p:cNvPicPr>
            <a:picLocks noChangeAspect="1"/>
          </p:cNvPicPr>
          <p:nvPr/>
        </p:nvPicPr>
        <p:blipFill>
          <a:blip r:embed="rId4"/>
          <a:stretch>
            <a:fillRect/>
          </a:stretch>
        </p:blipFill>
        <p:spPr>
          <a:xfrm>
            <a:off x="9411603" y="250808"/>
            <a:ext cx="1256397" cy="399091"/>
          </a:xfrm>
          <a:prstGeom prst="rect">
            <a:avLst/>
          </a:prstGeom>
        </p:spPr>
      </p:pic>
    </p:spTree>
    <p:extLst>
      <p:ext uri="{BB962C8B-B14F-4D97-AF65-F5344CB8AC3E}">
        <p14:creationId xmlns:p14="http://schemas.microsoft.com/office/powerpoint/2010/main" val="839469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E9FDE89-A54A-45B7-AAEC-3BF85C402F2B}"/>
              </a:ext>
            </a:extLst>
          </p:cNvPr>
          <p:cNvSpPr/>
          <p:nvPr/>
        </p:nvSpPr>
        <p:spPr>
          <a:xfrm>
            <a:off x="1" y="128612"/>
            <a:ext cx="6102349"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Home Screen – User Update View</a:t>
            </a:r>
          </a:p>
        </p:txBody>
      </p:sp>
      <p:pic>
        <p:nvPicPr>
          <p:cNvPr id="8" name="Picture 7">
            <a:extLst>
              <a:ext uri="{FF2B5EF4-FFF2-40B4-BE49-F238E27FC236}">
                <a16:creationId xmlns:a16="http://schemas.microsoft.com/office/drawing/2014/main" xmlns="" id="{FC0BCED4-1E85-483F-9077-54E0FF3174CC}"/>
              </a:ext>
            </a:extLst>
          </p:cNvPr>
          <p:cNvPicPr>
            <a:picLocks noChangeAspect="1"/>
          </p:cNvPicPr>
          <p:nvPr/>
        </p:nvPicPr>
        <p:blipFill>
          <a:blip r:embed="rId2"/>
          <a:stretch>
            <a:fillRect/>
          </a:stretch>
        </p:blipFill>
        <p:spPr>
          <a:xfrm>
            <a:off x="10853530" y="250808"/>
            <a:ext cx="872411" cy="389941"/>
          </a:xfrm>
          <a:prstGeom prst="rect">
            <a:avLst/>
          </a:prstGeom>
        </p:spPr>
      </p:pic>
      <p:pic>
        <p:nvPicPr>
          <p:cNvPr id="9" name="Picture 8">
            <a:extLst>
              <a:ext uri="{FF2B5EF4-FFF2-40B4-BE49-F238E27FC236}">
                <a16:creationId xmlns:a16="http://schemas.microsoft.com/office/drawing/2014/main" xmlns="" id="{8C715A1E-F487-40B0-B01C-001D54C0DADD}"/>
              </a:ext>
            </a:extLst>
          </p:cNvPr>
          <p:cNvPicPr>
            <a:picLocks noChangeAspect="1"/>
          </p:cNvPicPr>
          <p:nvPr/>
        </p:nvPicPr>
        <p:blipFill>
          <a:blip r:embed="rId3"/>
          <a:stretch>
            <a:fillRect/>
          </a:stretch>
        </p:blipFill>
        <p:spPr>
          <a:xfrm>
            <a:off x="9411603" y="250808"/>
            <a:ext cx="1256397" cy="399091"/>
          </a:xfrm>
          <a:prstGeom prst="rect">
            <a:avLst/>
          </a:prstGeom>
        </p:spPr>
      </p:pic>
      <p:pic>
        <p:nvPicPr>
          <p:cNvPr id="10" name="Picture 9">
            <a:extLst>
              <a:ext uri="{FF2B5EF4-FFF2-40B4-BE49-F238E27FC236}">
                <a16:creationId xmlns:a16="http://schemas.microsoft.com/office/drawing/2014/main" xmlns="" id="{C2881034-E574-474B-B089-1880F8E67D85}"/>
              </a:ext>
            </a:extLst>
          </p:cNvPr>
          <p:cNvPicPr>
            <a:picLocks noChangeAspect="1"/>
          </p:cNvPicPr>
          <p:nvPr/>
        </p:nvPicPr>
        <p:blipFill rotWithShape="1">
          <a:blip r:embed="rId4"/>
          <a:srcRect l="16826" r="18544" b="17565"/>
          <a:stretch/>
        </p:blipFill>
        <p:spPr>
          <a:xfrm>
            <a:off x="2342044" y="1028699"/>
            <a:ext cx="7634562" cy="54774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6235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is our Key Message?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0" y="1048598"/>
            <a:ext cx="11328401" cy="6555641"/>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smtClean="0">
                <a:solidFill>
                  <a:srgbClr val="1F4E79"/>
                </a:solidFill>
              </a:rPr>
              <a:t>Aspiring to Enterprise PPM solutions may never materialise due to time and cost, and may leave you with manual solutions</a:t>
            </a:r>
          </a:p>
          <a:p>
            <a:pPr lvl="2">
              <a:buClr>
                <a:srgbClr val="CD9D51"/>
              </a:buClr>
            </a:pPr>
            <a:endParaRPr lang="en-GB" sz="2000" b="1" dirty="0" smtClean="0">
              <a:solidFill>
                <a:srgbClr val="1F4E79"/>
              </a:solidFill>
            </a:endParaRPr>
          </a:p>
          <a:p>
            <a:pPr marL="1257300" lvl="2" indent="-342900">
              <a:buClr>
                <a:srgbClr val="CD9D51"/>
              </a:buClr>
              <a:buFont typeface="Wingdings" panose="05000000000000000000" pitchFamily="2" charset="2"/>
              <a:buChar char="Ø"/>
            </a:pPr>
            <a:r>
              <a:rPr lang="en-GB" sz="2000" b="1" dirty="0" smtClean="0">
                <a:solidFill>
                  <a:srgbClr val="1F4E79"/>
                </a:solidFill>
              </a:rPr>
              <a:t>Quality </a:t>
            </a:r>
            <a:r>
              <a:rPr lang="en-GB" sz="2000" b="1" dirty="0">
                <a:solidFill>
                  <a:srgbClr val="1F4E79"/>
                </a:solidFill>
              </a:rPr>
              <a:t>Project Governance is fundamentally </a:t>
            </a:r>
            <a:r>
              <a:rPr lang="en-GB" sz="2000" b="1" dirty="0" smtClean="0">
                <a:solidFill>
                  <a:srgbClr val="1F4E79"/>
                </a:solidFill>
              </a:rPr>
              <a:t>important but:-</a:t>
            </a:r>
            <a:endParaRPr lang="en-GB" sz="2000" b="1" dirty="0">
              <a:solidFill>
                <a:srgbClr val="1F4E79"/>
              </a:solidFill>
            </a:endParaRPr>
          </a:p>
          <a:p>
            <a:pPr marL="1714500" lvl="3" indent="-342900">
              <a:spcBef>
                <a:spcPts val="1200"/>
              </a:spcBef>
              <a:buClr>
                <a:srgbClr val="CD9D51"/>
              </a:buClr>
              <a:buSzPct val="120000"/>
              <a:buFont typeface="Wingdings" panose="05000000000000000000" pitchFamily="2" charset="2"/>
              <a:buChar char="§"/>
            </a:pPr>
            <a:r>
              <a:rPr lang="en-GB" dirty="0"/>
              <a:t>Be flexible</a:t>
            </a:r>
          </a:p>
          <a:p>
            <a:pPr marL="1714500" lvl="3" indent="-342900">
              <a:spcBef>
                <a:spcPts val="1200"/>
              </a:spcBef>
              <a:buClr>
                <a:srgbClr val="CD9D51"/>
              </a:buClr>
              <a:buSzPct val="120000"/>
              <a:buFont typeface="Wingdings" panose="05000000000000000000" pitchFamily="2" charset="2"/>
              <a:buChar char="§"/>
            </a:pPr>
            <a:r>
              <a:rPr lang="en-GB" dirty="0"/>
              <a:t>Don’t over engineer</a:t>
            </a:r>
          </a:p>
          <a:p>
            <a:pPr marL="1714500" lvl="3" indent="-342900">
              <a:spcBef>
                <a:spcPts val="1200"/>
              </a:spcBef>
              <a:buClr>
                <a:srgbClr val="CD9D51"/>
              </a:buClr>
              <a:buSzPct val="120000"/>
              <a:buFont typeface="Wingdings" panose="05000000000000000000" pitchFamily="2" charset="2"/>
              <a:buChar char="§"/>
            </a:pPr>
            <a:r>
              <a:rPr lang="en-GB" dirty="0"/>
              <a:t>Get the balance right</a:t>
            </a:r>
          </a:p>
          <a:p>
            <a:pPr lvl="3">
              <a:spcBef>
                <a:spcPts val="1200"/>
              </a:spcBef>
              <a:buClr>
                <a:srgbClr val="CD9D51"/>
              </a:buClr>
              <a:buSzPct val="120000"/>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Let Project Managers do what they do for managing their projects in terms of tools and </a:t>
            </a:r>
            <a:r>
              <a:rPr lang="en-GB" sz="2000" b="1" dirty="0" smtClean="0">
                <a:solidFill>
                  <a:srgbClr val="1F4E79"/>
                </a:solidFill>
              </a:rPr>
              <a:t>systems</a:t>
            </a:r>
          </a:p>
          <a:p>
            <a:pPr marL="1257300" lvl="2" indent="-342900">
              <a:buClr>
                <a:srgbClr val="CD9D51"/>
              </a:buClr>
              <a:buFont typeface="Wingdings" panose="05000000000000000000" pitchFamily="2" charset="2"/>
              <a:buChar char="Ø"/>
            </a:pPr>
            <a:endParaRPr lang="en-GB" sz="2000" b="1" dirty="0" smtClean="0">
              <a:solidFill>
                <a:srgbClr val="1F4E79"/>
              </a:solidFill>
            </a:endParaRPr>
          </a:p>
          <a:p>
            <a:pPr marL="1257300" lvl="2" indent="-342900">
              <a:buClr>
                <a:srgbClr val="CD9D51"/>
              </a:buClr>
              <a:buFont typeface="Wingdings" panose="05000000000000000000" pitchFamily="2" charset="2"/>
              <a:buChar char="Ø"/>
            </a:pPr>
            <a:r>
              <a:rPr lang="en-GB" sz="2000" b="1" dirty="0">
                <a:solidFill>
                  <a:srgbClr val="1F4E79"/>
                </a:solidFill>
              </a:rPr>
              <a:t>You need a </a:t>
            </a:r>
            <a:r>
              <a:rPr lang="en-GB" sz="2000" b="1" dirty="0" smtClean="0">
                <a:solidFill>
                  <a:srgbClr val="1F4E79"/>
                </a:solidFill>
              </a:rPr>
              <a:t>solution at Portfolio and Programme level, </a:t>
            </a:r>
            <a:r>
              <a:rPr lang="en-GB" sz="2000" b="1" dirty="0">
                <a:solidFill>
                  <a:srgbClr val="1F4E79"/>
                </a:solidFill>
              </a:rPr>
              <a:t>and the simpler the solution, the more engagement across the organisation at all Project Maturity levels, the more multiple Business Change Programmes can adapt to, more chance of the ‘Big Picture’ being </a:t>
            </a:r>
            <a:r>
              <a:rPr lang="en-GB" sz="2000" b="1" dirty="0" smtClean="0">
                <a:solidFill>
                  <a:srgbClr val="1F4E79"/>
                </a:solidFill>
              </a:rPr>
              <a:t>available</a:t>
            </a:r>
          </a:p>
          <a:p>
            <a:pPr lvl="2">
              <a:buClr>
                <a:srgbClr val="CD9D51"/>
              </a:buClr>
            </a:pPr>
            <a:endParaRPr lang="en-GB" sz="2000" b="1" dirty="0" smtClean="0">
              <a:solidFill>
                <a:srgbClr val="1F4E79"/>
              </a:solidFill>
            </a:endParaRPr>
          </a:p>
          <a:p>
            <a:pPr marL="1257300" lvl="2" indent="-342900">
              <a:buClr>
                <a:srgbClr val="CD9D51"/>
              </a:buClr>
              <a:buFont typeface="Wingdings" panose="05000000000000000000" pitchFamily="2" charset="2"/>
              <a:buChar char="Ø"/>
            </a:pPr>
            <a:r>
              <a:rPr lang="en-GB" sz="2400" b="1" dirty="0">
                <a:solidFill>
                  <a:srgbClr val="1F4E79"/>
                </a:solidFill>
              </a:rPr>
              <a:t>Tools and Systems are a small, but essential, part of the success of a </a:t>
            </a:r>
            <a:r>
              <a:rPr lang="en-GB" sz="2400" b="1" dirty="0" smtClean="0">
                <a:solidFill>
                  <a:srgbClr val="1F4E79"/>
                </a:solidFill>
              </a:rPr>
              <a:t>Programme/Project!!</a:t>
            </a:r>
            <a:endParaRPr lang="en-GB" sz="2400" b="1" dirty="0">
              <a:solidFill>
                <a:srgbClr val="1F4E79"/>
              </a:solidFill>
            </a:endParaRPr>
          </a:p>
          <a:p>
            <a:pPr marL="1257300" lvl="2" indent="-342900">
              <a:buClr>
                <a:srgbClr val="CD9D51"/>
              </a:buClr>
              <a:buFont typeface="Wingdings" panose="05000000000000000000" pitchFamily="2" charset="2"/>
              <a:buChar char="Ø"/>
            </a:pPr>
            <a:endParaRPr lang="en-GB" sz="2000" b="1" dirty="0">
              <a:solidFill>
                <a:srgbClr val="1F4E79"/>
              </a:solidFill>
            </a:endParaRPr>
          </a:p>
          <a:p>
            <a:pPr marL="1257300" lvl="2" indent="-342900">
              <a:buClr>
                <a:srgbClr val="CD9D51"/>
              </a:buClr>
              <a:buFont typeface="Wingdings" panose="05000000000000000000" pitchFamily="2" charset="2"/>
              <a:buChar char="Ø"/>
            </a:pPr>
            <a:endParaRPr lang="en-GB" sz="2000" b="1" dirty="0">
              <a:solidFill>
                <a:srgbClr val="1F4E79"/>
              </a:solidFill>
            </a:endParaRPr>
          </a:p>
        </p:txBody>
      </p:sp>
    </p:spTree>
    <p:extLst>
      <p:ext uri="{BB962C8B-B14F-4D97-AF65-F5344CB8AC3E}">
        <p14:creationId xmlns:p14="http://schemas.microsoft.com/office/powerpoint/2010/main" val="260062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6" name="TextBox 5"/>
          <p:cNvSpPr txBox="1"/>
          <p:nvPr/>
        </p:nvSpPr>
        <p:spPr>
          <a:xfrm>
            <a:off x="2717801" y="1168763"/>
            <a:ext cx="6364688" cy="3154710"/>
          </a:xfrm>
          <a:prstGeom prst="rect">
            <a:avLst/>
          </a:prstGeom>
          <a:noFill/>
        </p:spPr>
        <p:txBody>
          <a:bodyPr wrap="square" rtlCol="0">
            <a:spAutoFit/>
          </a:bodyPr>
          <a:lstStyle/>
          <a:p>
            <a:pPr algn="ctr"/>
            <a:r>
              <a:rPr lang="en-GB" sz="19900" b="1" dirty="0">
                <a:solidFill>
                  <a:srgbClr val="1F4E79"/>
                </a:solidFill>
              </a:rPr>
              <a:t>Q&amp;A</a:t>
            </a:r>
            <a:endParaRPr lang="en-GB" sz="5400" dirty="0">
              <a:solidFill>
                <a:srgbClr val="1F4E79"/>
              </a:solidFill>
            </a:endParaRPr>
          </a:p>
        </p:txBody>
      </p:sp>
      <p:sp>
        <p:nvSpPr>
          <p:cNvPr id="7" name="TextBox 6"/>
          <p:cNvSpPr txBox="1"/>
          <p:nvPr/>
        </p:nvSpPr>
        <p:spPr>
          <a:xfrm>
            <a:off x="1053884" y="4000308"/>
            <a:ext cx="9931831" cy="646331"/>
          </a:xfrm>
          <a:prstGeom prst="rect">
            <a:avLst/>
          </a:prstGeom>
          <a:noFill/>
        </p:spPr>
        <p:txBody>
          <a:bodyPr wrap="square" rtlCol="0">
            <a:spAutoFit/>
          </a:bodyPr>
          <a:lstStyle/>
          <a:p>
            <a:pPr algn="ctr"/>
            <a:r>
              <a:rPr lang="en-GB" sz="3600" b="1" dirty="0">
                <a:solidFill>
                  <a:srgbClr val="CD9D51"/>
                </a:solidFill>
              </a:rPr>
              <a:t>Further Discussion – Stand 128</a:t>
            </a:r>
            <a:endParaRPr lang="en-GB" sz="3600" dirty="0">
              <a:solidFill>
                <a:srgbClr val="CD9D51"/>
              </a:solidFill>
            </a:endParaRPr>
          </a:p>
        </p:txBody>
      </p:sp>
    </p:spTree>
    <p:extLst>
      <p:ext uri="{BB962C8B-B14F-4D97-AF65-F5344CB8AC3E}">
        <p14:creationId xmlns:p14="http://schemas.microsoft.com/office/powerpoint/2010/main" val="3813264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blog.affiliatewindow.com/wp-content/uploads/2012/06/Zizzi-logo.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8805" y="2959241"/>
            <a:ext cx="1420412" cy="51831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34" descr="app_logo">
            <a:hlinkClick r:id="rId4"/>
          </p:cNvPr>
          <p:cNvPicPr>
            <a:picLocks noChangeAspect="1" noChangeArrowheads="1"/>
          </p:cNvPicPr>
          <p:nvPr/>
        </p:nvPicPr>
        <p:blipFill>
          <a:blip r:embed="rId5" cstate="print"/>
          <a:srcRect/>
          <a:stretch>
            <a:fillRect/>
          </a:stretch>
        </p:blipFill>
        <p:spPr bwMode="auto">
          <a:xfrm>
            <a:off x="824232" y="4857889"/>
            <a:ext cx="947739" cy="1370202"/>
          </a:xfrm>
          <a:prstGeom prst="rect">
            <a:avLst/>
          </a:prstGeom>
          <a:noFill/>
          <a:ln w="9525">
            <a:noFill/>
            <a:miter lim="800000"/>
            <a:headEnd/>
            <a:tailEnd/>
          </a:ln>
        </p:spPr>
      </p:pic>
      <p:pic>
        <p:nvPicPr>
          <p:cNvPr id="3085" name="Picture 36" descr="logo_home">
            <a:hlinkClick r:id="rId6"/>
          </p:cNvPr>
          <p:cNvPicPr>
            <a:picLocks noChangeAspect="1" noChangeArrowheads="1"/>
          </p:cNvPicPr>
          <p:nvPr/>
        </p:nvPicPr>
        <p:blipFill>
          <a:blip r:embed="rId7" cstate="print"/>
          <a:srcRect/>
          <a:stretch>
            <a:fillRect/>
          </a:stretch>
        </p:blipFill>
        <p:spPr bwMode="auto">
          <a:xfrm>
            <a:off x="1672400" y="2867694"/>
            <a:ext cx="1601312" cy="816355"/>
          </a:xfrm>
          <a:prstGeom prst="rect">
            <a:avLst/>
          </a:prstGeom>
          <a:noFill/>
          <a:ln w="9525">
            <a:noFill/>
            <a:miter lim="800000"/>
            <a:headEnd/>
            <a:tailEnd/>
          </a:ln>
        </p:spPr>
      </p:pic>
      <p:pic>
        <p:nvPicPr>
          <p:cNvPr id="3087" name="Picture 40" descr="logo">
            <a:hlinkClick r:id="rId8"/>
          </p:cNvPr>
          <p:cNvPicPr>
            <a:picLocks noChangeAspect="1" noChangeArrowheads="1"/>
          </p:cNvPicPr>
          <p:nvPr/>
        </p:nvPicPr>
        <p:blipFill>
          <a:blip r:embed="rId9" cstate="print"/>
          <a:srcRect/>
          <a:stretch>
            <a:fillRect/>
          </a:stretch>
        </p:blipFill>
        <p:spPr bwMode="auto">
          <a:xfrm>
            <a:off x="5692630" y="5114202"/>
            <a:ext cx="914400" cy="628650"/>
          </a:xfrm>
          <a:prstGeom prst="rect">
            <a:avLst/>
          </a:prstGeom>
          <a:noFill/>
          <a:ln w="9525">
            <a:noFill/>
            <a:miter lim="800000"/>
            <a:headEnd/>
            <a:tailEnd/>
          </a:ln>
        </p:spPr>
      </p:pic>
      <p:pic>
        <p:nvPicPr>
          <p:cNvPr id="3091" name="Picture 51" descr="TL_logo">
            <a:hlinkClick r:id="rId10"/>
          </p:cNvPr>
          <p:cNvPicPr>
            <a:picLocks noChangeAspect="1" noChangeArrowheads="1"/>
          </p:cNvPicPr>
          <p:nvPr/>
        </p:nvPicPr>
        <p:blipFill>
          <a:blip r:embed="rId11" cstate="print"/>
          <a:srcRect/>
          <a:stretch>
            <a:fillRect/>
          </a:stretch>
        </p:blipFill>
        <p:spPr bwMode="auto">
          <a:xfrm>
            <a:off x="10068352" y="5010230"/>
            <a:ext cx="1661480" cy="1482641"/>
          </a:xfrm>
          <a:prstGeom prst="rect">
            <a:avLst/>
          </a:prstGeom>
          <a:noFill/>
          <a:ln w="9525">
            <a:noFill/>
            <a:miter lim="800000"/>
            <a:headEnd/>
            <a:tailEnd/>
          </a:ln>
        </p:spPr>
      </p:pic>
      <p:pic>
        <p:nvPicPr>
          <p:cNvPr id="3093" name="Picture 53" descr="thumbnail-eps">
            <a:hlinkClick r:id="rId12"/>
          </p:cNvPr>
          <p:cNvPicPr>
            <a:picLocks noChangeAspect="1" noChangeArrowheads="1"/>
          </p:cNvPicPr>
          <p:nvPr/>
        </p:nvPicPr>
        <p:blipFill>
          <a:blip r:embed="rId13" cstate="print"/>
          <a:srcRect/>
          <a:stretch>
            <a:fillRect/>
          </a:stretch>
        </p:blipFill>
        <p:spPr bwMode="auto">
          <a:xfrm>
            <a:off x="3964050" y="5977612"/>
            <a:ext cx="1067010" cy="666881"/>
          </a:xfrm>
          <a:prstGeom prst="rect">
            <a:avLst/>
          </a:prstGeom>
          <a:noFill/>
          <a:ln w="9525">
            <a:noFill/>
            <a:miter lim="800000"/>
            <a:headEnd/>
            <a:tailEnd/>
          </a:ln>
        </p:spPr>
      </p:pic>
      <p:pic>
        <p:nvPicPr>
          <p:cNvPr id="3101" name="Picture 12" descr="http://tbn0.google.com/images?q=tbn:xRtHaj7kmH8l6M:http://upload.wikimedia.org/wikipedia/en/8/89/Table_Table_logo.gif">
            <a:hlinkClick r:id="rId14"/>
          </p:cNvPr>
          <p:cNvPicPr>
            <a:picLocks noChangeAspect="1" noChangeArrowheads="1"/>
          </p:cNvPicPr>
          <p:nvPr/>
        </p:nvPicPr>
        <p:blipFill>
          <a:blip r:embed="rId15" cstate="print"/>
          <a:srcRect/>
          <a:stretch>
            <a:fillRect/>
          </a:stretch>
        </p:blipFill>
        <p:spPr bwMode="auto">
          <a:xfrm>
            <a:off x="4152885" y="4856521"/>
            <a:ext cx="649288" cy="842962"/>
          </a:xfrm>
          <a:prstGeom prst="rect">
            <a:avLst/>
          </a:prstGeom>
          <a:noFill/>
          <a:ln w="9525">
            <a:noFill/>
            <a:miter lim="800000"/>
            <a:headEnd/>
            <a:tailEnd/>
          </a:ln>
        </p:spPr>
      </p:pic>
      <p:pic>
        <p:nvPicPr>
          <p:cNvPr id="3103" name="Picture 33" descr="http://tbn0.google.com/images?q=tbn:Yx-WfPXBq1eq9M:http://www.247pizzas.com/Dominos-logo.jpeg">
            <a:hlinkClick r:id="rId16"/>
          </p:cNvPr>
          <p:cNvPicPr>
            <a:picLocks noChangeAspect="1" noChangeArrowheads="1"/>
          </p:cNvPicPr>
          <p:nvPr/>
        </p:nvPicPr>
        <p:blipFill>
          <a:blip r:embed="rId17" cstate="print"/>
          <a:srcRect/>
          <a:stretch>
            <a:fillRect/>
          </a:stretch>
        </p:blipFill>
        <p:spPr bwMode="auto">
          <a:xfrm>
            <a:off x="2901586" y="4952574"/>
            <a:ext cx="962025" cy="962025"/>
          </a:xfrm>
          <a:prstGeom prst="rect">
            <a:avLst/>
          </a:prstGeom>
          <a:noFill/>
          <a:ln w="9525">
            <a:noFill/>
            <a:miter lim="800000"/>
            <a:headEnd/>
            <a:tailEnd/>
          </a:ln>
        </p:spPr>
      </p:pic>
      <p:pic>
        <p:nvPicPr>
          <p:cNvPr id="3119" name="Picture 47" descr="WHITBREAD LOGO 2010..gif">
            <a:hlinkClick r:id="rId18"/>
          </p:cNvPr>
          <p:cNvPicPr>
            <a:picLocks noChangeAspect="1" noChangeArrowheads="1"/>
          </p:cNvPicPr>
          <p:nvPr/>
        </p:nvPicPr>
        <p:blipFill>
          <a:blip r:embed="rId19" cstate="print"/>
          <a:srcRect/>
          <a:stretch>
            <a:fillRect/>
          </a:stretch>
        </p:blipFill>
        <p:spPr bwMode="auto">
          <a:xfrm>
            <a:off x="2035352" y="119947"/>
            <a:ext cx="1619537" cy="478253"/>
          </a:xfrm>
          <a:prstGeom prst="rect">
            <a:avLst/>
          </a:prstGeom>
          <a:noFill/>
        </p:spPr>
      </p:pic>
      <p:pic>
        <p:nvPicPr>
          <p:cNvPr id="1026" name="Picture 2" descr="http://t3.gstatic.com/images?q=tbn:cakzASRjEpp1UM:http://www.discoverlondonbridge.co.uk/gfx/uploads/img_1_11032008145436pret_logo_gif.gif">
            <a:hlinkClick r:id="rId20"/>
          </p:cNvPr>
          <p:cNvPicPr>
            <a:picLocks noChangeAspect="1" noChangeArrowheads="1"/>
          </p:cNvPicPr>
          <p:nvPr/>
        </p:nvPicPr>
        <p:blipFill>
          <a:blip r:embed="rId21" cstate="print"/>
          <a:srcRect/>
          <a:stretch>
            <a:fillRect/>
          </a:stretch>
        </p:blipFill>
        <p:spPr bwMode="auto">
          <a:xfrm>
            <a:off x="61326" y="76543"/>
            <a:ext cx="1009650" cy="1000125"/>
          </a:xfrm>
          <a:prstGeom prst="rect">
            <a:avLst/>
          </a:prstGeom>
          <a:noFill/>
        </p:spPr>
      </p:pic>
      <p:pic>
        <p:nvPicPr>
          <p:cNvPr id="3107" name="Picture 43" descr="http://www.talarius.com/img/talarius_logo.jpg"/>
          <p:cNvPicPr>
            <a:picLocks noChangeAspect="1" noChangeArrowheads="1"/>
          </p:cNvPicPr>
          <p:nvPr/>
        </p:nvPicPr>
        <p:blipFill>
          <a:blip r:embed="rId22" cstate="print"/>
          <a:srcRect/>
          <a:stretch>
            <a:fillRect/>
          </a:stretch>
        </p:blipFill>
        <p:spPr bwMode="auto">
          <a:xfrm>
            <a:off x="6999277" y="5154187"/>
            <a:ext cx="1222375" cy="558800"/>
          </a:xfrm>
          <a:prstGeom prst="rect">
            <a:avLst/>
          </a:prstGeom>
          <a:noFill/>
          <a:ln w="9525">
            <a:noFill/>
            <a:miter lim="800000"/>
            <a:headEnd/>
            <a:tailEnd/>
          </a:ln>
        </p:spPr>
      </p:pic>
      <p:pic>
        <p:nvPicPr>
          <p:cNvPr id="5" name="Picture 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14085" y="5048417"/>
            <a:ext cx="1406266" cy="70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94264" y="5946778"/>
            <a:ext cx="1451992" cy="290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2" descr="data:image/jpeg;base64,/9j/4AAQSkZJRgABAQAAAQABAAD/2wCEAAkGBhQREBUUERQUFRQVGBYaGRgWFBYYIBcaICAaIhcbGxgYHCYeGB8jGhUVHzAhLyctLCwsFx8xNjAqNSYsLCkBCQoKDgwOGg8PGS4kHSQuNTAyLDQxKjUpNSstLyo1LTQqKiwvLCksKSkqMSw0LCwsMDAsLCksNCwpKSwsLCwsLP/AABEIADEBCAMBIgACEQEDEQH/xAAcAAEAAwEBAQEBAAAAAAAAAAAABQYHAwQCAQj/xABDEAABAwIEAgYFBwkJAAAAAAABAAIDBBEFBhIhBzETQVFhcbEUInOBkSUyNVKhwdEVQlN0g5KiwtIXJDRUYnKy4fH/xAAZAQEAAwEBAAAAAAAAAAAAAAAAAQIDBAX/xAAwEQACAQMCBAMGBwEAAAAAAAAAAQIDERIEEyExcdFBYaEUIjJRgeEzQmJykbHBBf/aAAwDAQACEQMRAD8AytERCQikcu0DJ6mOKQuDX3F2872JHPwUvm7KjKUwdE57ulcWnUQd+6wWMq8I1FTfNlcknYq6K75jyNDT0sksbpC5gBs4gjv5BMIyRDJRtnldKHFjnkNIA2vbq7lj7bSwz8L2+pXcja5SEV5y/kaCopY5XvlDngkgEW57dS71/D+mjhkeJJCWMc4Xe3cgbdSh66ipY8b3tyG7G9jP0V3wjI8EtGydzpA50bnEAi1xfu7lR77LenWjUbUfAspJ8j9RXvCeH0YiElW8gkBxaHBoYDyu48yuOYshMjhM1K5xDRqLHHVdva1wWK1tFzxv9fAruRvYpSK2ZTySKmMTTOc2M30tbsXW5kk8gpWr4d08kZNLIQ7e3rh7SR1Ejkk9bRhPFvsHUinYz5FbMpZQjqo5DMZGujk0WaQOre9x2r7zXkyOmgbJE6QkyNadRB2d4BW9rp7m34k5q+JUEWkDhrT2F3zXsL7jn19Si8OyVDJVVMLnSBsOjSQRc3G99lmtfRabV+HkRuxKWi0j+zem/SS/vt/BfuSeGlNW1NZFK+YNp3sDCx4BII31bG61o6qnWdoExmpcjNkW4ngXQOLmMqZ+kaNx0jHFt+V22uqThvDQDGvyfUvcWdG57Xx2aXNsdJ3vbluF0lyiItyl4G4c1wY6ona93zWmZgLvAFtyqXnrhYcPkgcyR0lPNKyIkizmFxHWNjcX37kBQUW7O4CUAFzNUgd8jf6VT+JXDmlw6mZLTySvc6QNIe9rhYjsACAzlFo3DLhnBiVPJNUPlYGyaG9G4NuABcm4PWV5uKHDyLC2wOp3yObKXNd0hBsQAW2IA57/AAQFCRankDhRS19AyomfO17i8EMeANjtsWlePhtwtixGGWapfKxjZHMj0ENvp+cSSDffZAZwilM0UcENZLFSl7oY3aA55BLnD55uANtVwPBRaAIiIAiIgPVhFT0dRC/6sjT7r7/YtLzjR9J6L3VLPgVlLjstnpwJ4YH+zk94svJ/6DwnCp1RhV4NM5ZmAkpKpo3IjN/gCFH4nJ0GEd/Qxt97rfiV2oJ+mqa+I8gY2/wgHyUdxFl0UccY/Oe0e5o/8XBRj78KXmn6IyiuKiSeUGXw2EdsZHmqPimR6inhfLI9hawXID3E/BXjKRth0JHMRuPv3Wf12aayaJ0criWOBBHRW28QNl16bd3p4NWy436vkaQyydvmaBl36Ni9i/8AmWTwc2/7m+a1nLv0bF7F/wDMsohjILbtcBqbzaR1+C20Px1evctS5yNTz4Pk+X9n5tVZo8+sjpGwGF5IiLNWoW5WvZWXPZ+T5f2fmFD0OS6Z9C2ZwfrMJefXIF7dnYuTTukqC3V+b1sjOGOPvfMm8ui2GR+xd5OUdwv/AMI72p8gpDLhvhkXsXeTl4OF4/ujvan7lnP8Or+5f2yHyl1PZlEetWfrLvJd6+H0mmLeZbOP4Hn7lwygfWrP1l3kumVqjU6rZ9Spf8Hf9qlS6nKa5q3+FXzbJb0m88jPqsa794u/BQmB/SNf4x+S64PU666t7G9E34A/eSuWB/SFf4x+Sqo4qa/SvVxFrX6diLzLkqoqap8sbmBrtNgXkHYdgVk4ARFrq1p5tcwHxGoFVTNWZ6uCrfHC4hgDbDo9XMb72Vr4AOJdWl3zi6Mna251X2XtaLdwWbVrK33OinlbiW3C8nTR45U17nNEMkYY1oJuT6tyRyFtP2qr4Zj0dXmsOhJLI4Hx3ItdwB1Wv1X2UrhWYak5mqaYyOdTiIHQRsw2bYg9XM/Fdq+hYzM1M9gAdJSzF9ustNmk99jZdxods8ZHnrcRoZ4nMbHTm7ySQed/VA5qJ4yZjivS0YN5vSYJHD6rQ7a577/YvZn/ADPUU2K4dHDIWxzOtIywIcNVt79ycaKRhhpJNI1trIAHW3AJ3F+w2HwQE9xHy3LX0DoIHNa8uYQXEgWBudxusEzfkeow3o/SXsd0urToe51rc76lu3FDG56TDny0pLZQ9gBDNexO+1j1LAcy5mra7R6WXO0GzLxaLF2x3sLoSa/k5voeWTLyJillPvJI+yy+eLFN0+AxS8yz0eT3EAH/AJq1VeVhLhQonPMYMLIy4AXFgL89upfGOYAPyPJS6temnLQ429bQ31eW35oQgieDA+Ro7fWk81948Dg+BPbALvjZpuOpzz6zz73ErnwSd8jRH/VJ5qWw/EosZw2WzS1koliLSQSCCW7/AABQH8wgL9X3PTOje6N4s+NzmOHe02PkvhCQiIgCIiA/FeMBz9FBTRxSRyOcwWu3TYjq5lUhFjWoQrLGZWUVLgy04JnBkNVUzPY9zZzcAWuNyRe/cvPnDMzawxdG1zWsDr6rbk25W8FXkVVpqamqiXH7WIwV7l2wHPkVPTRxOjkJYLEjTY/Er11PEeBzHtEUl3NcBszrCz5Fk9DRcsmuPUjaje5d8Cz7FBTRROjkLo22JGmx8LlfOYM8w1FNJE2ORrngWJ02G4PV4KlIp9ipZ5243uNuN7l4wfiGwRCOqjLiABqaA4OHVqaetccw5+EsRipmOa1ws5zrD1exrRyVNRFoqKnnbsNuN7lqypnb0WPoZWF8YJLS21235ix5hStbxGiYwiliOo3sSGta09thzKoCJPRUZzza7B04t3LVlLOEdJHI2Vsj3Pk13bbs3vfvX7gWcY6epqZHMeWTODgBa4N+u/cqoitLS05OTa+LmS4J38y1ZezgyCapkkY93TuDhpttz537iF3w7O8UdVUzGOQtmLNIGm4tzvuqciS0lKTba5q38W7B04s0X+0yD9DL/B+K6ZR4oQUdTVyvilc2oMZaGhtxpFje5AWbIpo6WnReUEIwjHkba7jxRtLnspJukI52jBd2XcDdU3DuJxOMflCqY7SI3RtjjsdDTyFza++5KoiLpLl9ztxFira2jqIY5GimddwfpBdvfaxPUpPPfFanr4ImRxTtdHPFLdwZYhh3GxO5BWXogNzPH6k/y9R8I/6lXs5cVqWuihjEEzQyeKR1wzdrTcgWPMrLUQGmcQ+LEeIUggp2TxO6Rri5xDdhfYFrr73XpyXxghpKCOmqIp5HM1AuGlwIJJ5udfkbLKkQGp5J4s01BR+juhndZ8pBaGWs5xLRueYBso3htxNjw1k8c0cj2SSa2aNPq35g3I8VnyICYzjisVVXS1FOxzGSkOLXgXDresdiRuRf3qHREAREQBERAEREAREQBERAEREAREQBERAEREAREQBERAEREAREQBERAEREAREQBERAEREB/9k="/>
          <p:cNvSpPr>
            <a:spLocks noChangeAspect="1" noChangeArrowheads="1"/>
          </p:cNvSpPr>
          <p:nvPr/>
        </p:nvSpPr>
        <p:spPr bwMode="auto">
          <a:xfrm>
            <a:off x="1576388" y="-230188"/>
            <a:ext cx="251460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25603"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93870" y="179746"/>
            <a:ext cx="1691329" cy="31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018520" y="4450011"/>
            <a:ext cx="909072" cy="45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www.trademarken.co.uk/trademark_image/2573819.jpg">
            <a:hlinkClick r:id="rId27"/>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491957" y="1108074"/>
            <a:ext cx="1323295" cy="7960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cihs.co.uk/images/image/RAC%20Club%20logo(2col).jpg">
            <a:hlinkClick r:id="rId29"/>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0592686" y="4438978"/>
            <a:ext cx="612812" cy="8350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efeater">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0532797" y="3412542"/>
            <a:ext cx="1489059" cy="8189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ymagneticblog.com/wp-content/uploads/2011/09/mcdonalds-logo.jpg">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495028" y="891862"/>
            <a:ext cx="1131278" cy="10498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ehn-jobs.com/images/getasset.aspx?uiAssetID=f81ae527-d963-433b-bf1d-11f51b3d2dbd">
            <a:hlinkClick r:id="rId35"/>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228328" y="1747355"/>
            <a:ext cx="1474683" cy="73796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win-travel.org/media/images/Guoman%20and%20Thistle%20Logo.jpg">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733521" y="4006722"/>
            <a:ext cx="1859132" cy="625195"/>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18" descr="data:image/jpeg;base64,/9j/4AAQSkZJRgABAQAAAQABAAD/2wCEAAkGBhIPERQQDxIQFBAQFBIWEBIUEhARFBgVFRQYFRYUGRQXHCYeFxkjGRUUHy8gIycpLCwsFx4xNTAqNSYrLCkBCQoKDgwOGQ8PGikkHyQpKjAtLyktLywsKS4qLCwqLiwsKSwvNS0sLCwsLC0sLCwsLCwpLCwsLCwpKSwsKiwpLP/AABEIALwBCwMBIgACEQEDEQH/xAAcAAEAAgIDAQAAAAAAAAAAAAAABgcBBQIDBAj/xABLEAABAwIBBgcJDwMCBwAAAAABAAIDBBESBQYHITFxE0FRYYGRoRQiMlJTVIKSshUjMzVCcnOTsbPBwtHS00NiojSjFhckg8Pi8f/EABsBAQACAwEBAAAAAAAAAAAAAAAFBgIDBAEH/8QANhEAAgEDAQQIBAYCAwEAAAAAAAECAwQRBRIhMVETMkFhgZGxwSJxoeEzNHLR8PEjYkJSohT/2gAMAwEAAhEDEQA/ALxREQBERAEREAREQBERAEREAREQBERAEREAREQBERAEREAREQBERAEREAREQBERAEREBhEReAIl0ugCJdEAREQBES6AIl0ugCIiAIiIAixdZQBERAES6XQBEul0ARLpdAES6XQBZCxdAvQZREQBERAYREK8BENIGdL6NjI4CBLLc4iAcLW7SAdVySBrvxqBf8dV/nL/AFYv2rbaVJw6qjYNrIRf0nOP2DtUNYwm9uIEncBclRtepLbaTLlptpRVtGU4pt796JFR6Qa2N4c+UyNB75jmx2cOS4AI6CrhpZxIxr262va1zdzhcdhXz0rwzOlxUNMb396aDvb3p7QtttNttNnDrVtTpxjOEUt+NxukRF2lbMEqC506RxC50NKGvkbcOkOtjTssAPCIPRvWw0hZwGlpwyM2lnJa08jQO/cOQ6wOlVAuSvWcfhiT+ladGsulq8OxczYZQy/U1BvNNI7mvhb6rbDsXlp6uSM4o3vY4cbXOaewr15HyBPWOLaeMuw2xOuGtbflcfs2r3ZZzIqqRnCSNa6MeE6N2IN3ggEDntZceJv4t5Yektqb6LMU+W42uQdJc0RDar36M7XANEjd1rB3Tr51Z1BXMnjbLE4OY8Xa4dXQeZfPqmujPLxinNK4+9z3LBySAX6AWgjeAuihXedmRE6npkNh1aSw1xXY0WqtbnDlXuSnknDcRjbqHESSGi/NchbIFR7P/wCL59zPvWLtk8RbK3Qip1YxfBtepWsmfdcTfuhwvxBkQA5gMKm2j3Omar4SKoIc6MNc19g0kEkWIAA1EDXzqqlPNEvw0/0bPaKj6FSW2sstupWtGNrKUYJNYxhd6LNuo3nvnR3DCODsZpSRHcXAAtied1x0kKSFU/pFyrw9Y5gN2QAMHztr+2w9FdleexDcV3TbZXFdRkspb3/PmeT/AI6r/OX+rF9mFWXmNleWqpWyT63hz247AYgPlWGrlGrkVLtYSQGi5JAA5SdQHWr6yDk0U1PFAP6bQD8463H1iVz2zlKTbZLa1CjTpxjGKTb7Fjcjuyg8tikLb4gx5aRtuGm3ao7R5ZpTGwvrJsZa0v7+TwrC/wAnlUqKLtayVyE0lhojXuxR+eTevL+1Pdij88m9eX9qkqJhmfSR5Pz+xGvdij88m9eX9qe7FH55N68v7VJUTDHSR5Pz+xEcoZZhwjuaqmdKZIQG4pHXBlaHai23glyl4UcqcrVLRwoNPwPdAiw4JceE1Ahvix2vx7FIwvIiqsJePbnl3GURFmaAiIgMIiLwFLZ/S4soTf28G0dEbdXWSuOaGTuHfUDxaSotvcA0faVrctVXC1E0njyyEbsRt2WUt0U0+KaodxCJrT6Tv/VRcfjq+Jd676Cx+UV7EFBVu6Mpy6hAP9OSRo3Eh/51UbhYkcisrRLV3jni8V7Xjc5tj2sWVs8VMGvWY7Vrtcmn7E/REKkimFUaU6suq2R/JiibYc73Ek9Qb1KGKW6TmWrifGijI63D8FElE1uuy/ackrWGORduZOTxBRQgbXsEjjyuf33YCBuAW6ljDgWuAIOog6wQdoIWszTnD6KmcPIxjpaMJ7QVtlKQ6qKPXbdWTfHL9Sh848l9y1MsAN2sd3vLhcA5t+ezgvLQVZhljlbtje1w9EgqQ6SmWr3/AN0cRPq2/AKKlRU1szeOZe7aXS28XLtjv8j6KaVH8/vi+fcz71i38XgjcPsWgz++L59zPvWKUn1X8ijW348P1L1KWU80S/DT/Rs9oqBqeaJfhp/o2e0VG0Oui56n+Un4eqLEylWiCKSVxFo2Odr2agSB0nUqDnndI5z3m7nuLnH+5xue0lWdpTyngp2QDbO651/JjsfaLepVatt1PMtk4dDobNJ1X2v6IkeYGSu6K1hIJZD747ku095f0rdSuYKG6L8lcHSmY+FUOuNXyWXaOs4j0hTMLpoQ2YfMhtVr9NcPHBbv3+p5cqTFkMr26nMje5p26w0kat61dHLijY51a4OcxpcP+k2loJ2sW7mc0AlxAaAS4nYANpPNZa+OrpHWwvpTfZ30S3M4IPdwOq48+d10f8aXHnzuuj/jWwbSRHWGRkcoa0/gs9xx+Tj9Rv6LzB7tr+YNdcefO66P+NNXnzuuj/jWx7ij8nH6jf0Q0cfk4/Ub+i9weba/mDSZWgaylaGvLwaqndjJabl9WxxPegDaTsUiCh1XWsERpwH8IK1pDRFLbD3aH3xYcNsOvapiF5HiZ1U1FZ5v2MoiLM5wiIgMLqqpxGxzzsY1zjuaCfwXatNnjMWUNQRt4Jw9bvfxWMnhNmdOO1NR5tFHXVmaJorRTv4zI1vqsv8AmVZq2NF1Pho3O8pM89ADWfa0qOtlmoXDWZbNq1zaK2y9TcFVTs8WaS27ESOwhSjRPLaplbfwob2+a8fuK0me0WGvqAeN4cNzmNP4r06O58GUIh44kafULvtaFjD4avibLhdLYP8ASn5LJcqIilCkFbaWqPv4JgNoexx3EOaO1/Uq+V3535E7spXxDwxZ8fzm7B0i46VSL2EEhwIIJBB1EEbQRyqNuYYlnmXLRq6nb7HbH0Zami/LDZKc05IxwEkC+sse4uvbmcSOpTVUFkbKz6SZs8fhM2jic07WnmP6K7ciZajq4myxG4PhDVdruNpHEf8A6um3qbUdl8UQ2rWjo1XUXVl9GVhpM/17voovxUTKtXPfMiSseJ6ct4QNDXMcSA4C9iHcRF7W4+VaLI+jCd0gNUWMiBBcGvxOd/aNVhflXPUozc3hEvaahbwtoqUt6XDtLRi8EbgtBn98Xz7mfesUgaLKP5/fF8+5n3rF3T6r+RV7X8eH6l6lLKeaJfhp/o2e0VA1LswMoimbWTEj3uAEX43YjhHS6wUZR3TRddRi5W0ku3HqjzaQcp8PWvAvhhAjG9ut5HpEjoWgpKYyyMib4UjmtbvcbA9q65JC4lziS5xJcTtJJuT1qX6MslcLVGc+DTt5tb3gtb1DEegIs1J/M9m1Z2v6V9f7LSoKUQxsib4MbWtG5ot+C71gLKlihN53s82UqcyRSRt2vje0X2Xc0gfatPCyTA2OehDwxrW4g+mlBwgDZIWniW5rqngo3yWvwbHOtsvhaTa/QvFTVFTKxrw2njxtDhd0kpsRcasLFizbBtI81LSUrn8EKYQyYS+wjbF3tw0kOjNtpHGujDSh7g2erYWOId79WYLg2Ot92nWOJe2CikZMaipmiPvZjAbGYWgFwcSS57rnUvGZ6a7msry3E57sEc0FwXOLiBZpdtJ414zYnntf1/Y7JKtmyPKTWniDnUj+wgHtXfAKvinpJW8vBPYetshHYtVUUNI7VI2vqN4rpG9gDF6qLJ0EeuDJxaeVzIIz1vddeb8mTUUv3S9eJ7KzKk0Aa6SKMsc+NhcyZ1xwj2sBwuZr1uHGtwFoKyGqqWtjMEUTBJC8uM+N1o5WyWDGstrw28LjW/CzRomkkuGe4yiIsjUEREBhRPSZUllCW+Ukjb2l/wCRSu6gWlmqtDBH48jndDG2/OtVV4gzt0+O3c013+m8rNXRmCy2T4OcPPXI78FS6vjNum4Kkp2eLFHffhBPaSuS1XxNk/rssUoR7/YrTSdAG11/Hijd1FzfyrS5tVfBVcD+ISsB3OOE9jipNpYp7VEL/GiLfUeT+dQmKTC4O8Ug9RutVX4ar+Z22X+Wyiv9WvY+hgsrhFIHAOGxwBG461zUoUYEKtdIuaBDjWQN70652AbD5QAcR+V18ZVlLjI0EWIBB1EEXBB2iywqQU1hnTa3M7aopx8e9Hzuttm5nHJQy42a2O1SR3sHD8HDiK3ufGZJpiainBMBN3tFyYyeP5nPxbFDFFtSpy7y706lG8o80+zkX3kfLEVXGJYXXado2OaeNrhxFe9UZm1nHJQyiRlyw6pY76nN/Bw4j+BKurJ9cyeNssRxMeLtP4bwbg7lI0aqqLvKhqFjK1nu3xfB+x6VHs/vi+fcz71ikKj2f3xfPuZ96xZz6r+RzWv48P1L1KWXfFWOYySMWwy4MfL3jsQHXbqXQuQYbE2Nha54hfZr6D1KHR9DaTW84q49HmSeAo2OIAfP7448x8C/o261TiuXR7lPh6JgcbuhvGdzfBv6Jauq1xtkHrm10Cxwzv8AYkqIikSoHRWsaY3iQ2YWODze3ekHFr4tV1oKdlE0C08zgAMIdUVTm2tq70G1rcy3GW/9PP8AQy+wV4m1krIqZkDY3Pkjb8I57WgNiB+SCbrF8TfTzs+PPB0kZOJuWU5PK6IOPW5pK9sWWaVgs17Gjka0tHYFw4Su8nR/Wz/xpjrvJ0f1s/8AGh61ni//AEd3u9T+Vb1O/RPd+n8q3qd+i6cdd5Oj+tn/AI0x13k6P62f+NMmOxH+Nfsdwy/T3A4Vt3EAbRck2A1jaSQFsQtBXUdZOGskbStYJIXuLZJnOtHK2SwBYBrw2W/C9TMZxSxj9zKIiyNYWCsrBQFMZ25yzzVMreEkbFG9zGMa4tFmHDc22kkE6+VR+Wdz/Dc51tmJxdbrVlZy6NTPM6ankYzhCXPY8G2I7S0t5TrseM9Cr7K+TXUsz4Hua50ZAcW3tctDtV9fGoqrCabci8WFe3nCMaWMpcMb+88a7xXy8Usv1j/1Wcn0Tp5WQstilc1oJvYEm1zzKXf8qKnytP8A7n7VhCEpdU6bi5oUmlVa8SGy1D3+G57rbMTnO+0rrUly9mJNRQmeR8TmhzWkNx377UDrA41Gl5KLi/iNlCtTqxzSeUd4rpRqEsv1jx+Kz7oS+Vl+sf8Aqt5kDMaWui4aKSJoxOaQ7HcFtuQHlC2X/Kip8rT/AO7+1ZqnUayjlnd2kJOMmk13ER90JfKy/WP/AFXqydnHUU7xJHLJq2tc9zmuHikE7D18i5Zw5AfQyiKRzHOLA+7cVrEkW1geKVqnbFg3KLOiMaNaGUk0+4+g4XCWNriBaRoJabHU4XsetVZnzmZ3I7h4Ae53HW3bwbjsHzTxHi2citHJfwEX0cfsBdlXStlY6OQBzHgtc07CDtCk6lNVI7ylWl3O1q7UeHauZ89qc6McvmOU0jz3ktzFzSAXI5gWg9I51Fsv5KNJUSQE3wO708rSA5p32IXjgqHRubIw2ewhzTyEG47VHQk6cy5V6ULug0u1ZXsfQyj2f3xfPuZ96xbmgqxNEyVvgyMa4bnC602f3xfPuZ96xSc+q/kUi2WK8E/+y9SllIs18nd0QVrPlNhY9u+N5eB02I6VHVO9Ew9+qPo2e0VGUUnNIu1/N07eU12Yf1RBFN9FmVME8lOdkzQ5vzo7m3qk+qo1nHk7uaqmiAs1r3YB/Ye+Z/iQurI2UDT1EUwNuDe0u+bezh6pKQexPeeXMFdWzS7VleqL9CLjG8OAINwQCDyg7CuSlignlypCXwysaLufHI1o1DWWkDtK1tEyQupw6GRghY4Pc4xWvwYbqwvJ2jkWwyrI5sMrmkhzY5C0jbcMJHaFHqTK9KY2F9dKHlrS4cK7wiBf5PLdYvidFNScXj35Esus3UY91KPz6X6137Vj3Vo/PpfrXftTaRj0Mu/yZKLpdRf3Vo/PpfrXftWfdWj8+l+td+1NpDoZd/kyTXWQofWZXhAZ3PWSvkM0Aw8IXXa6VofqLdmEuUwC9TyYzpuCTZlERZGsIiIDConOeq4WsqHjYZXgbmnCOxoV6PfYEnYBc9C+eZHXcTyknrN1xXb3JFi0GGZzl3Jef9G7zHjLq+nA4nkncGOP4K7VUejCnxVuLycUjh0lrPzFW4s7VYgaNblm4S5Je5Hs/Yr5PnvxNaRvD2lUsr6zhpeFpZ4/GikA34TbtsqFutF2viTJHQpf4px7/b7FoaJ5waeVnG2XF0OY0D2Cp0qy0Sze+zs4jGw9IcR+ZWauqg800QmqR2bqfn9Cp9Kn+sb9Az25FDHbFM9Kn+sb9Az25FDXbFwVvxGWzTvysPkfQGS/gIvo4/ZC9S8uS/gIvo4/YC9SlVwKJLiyq9K1MG1Mbxtki770HEDsPYoSrD0ts10x4/fh7BVeKLuFioy8aXLatYePqXTmBNjyfD/aHtPovcEz++L59zPvWLx6MD/0I5pZftB/FezP74vn3M+9Yu5PNLwKtJbN9j/f3KWU80S/DT/Rs9oqBqeaJfhp/o2e0VwUOui1an+Un4eqMaVsm4Zopx/VYWO5LsNx1hx9VQRXLpAyaZ6J+EXdERI3l73wreiXKmllcxxPPM0aPW6S3Ue2O4unMTKfD0URPhRgxu9DUOtuE9KkKrHRTlQNllpz/UAezezU4dRB9FWcF3UZbUEys6hR6G4lHs4rxPPX1HBRySWvgY91r2vhaTa/QvDBlKcsa/ucOxNa4COZpPfC/wAsN5VsaiESNcxwu14LXDmIsexa5uQnNA4OqqmAAANxRPaANQFnsK2PJywccYfv7HKPLD/l0tUzntC8f7byT1JLnJAzVIZGfPhqGD1iy3auFNPIyp4B8nCNMJku5rGuBD2t+SALWJ4lrpc53Me8OmoWhskjRG50rZbNcWi4bi22vs41jnBtVPafDy+6N3DlmB/gzRH/ALjfsuvUyQO1tII5jf7FGZc5eEFu5TP8xlQ4db4AO1cKeihl752S5Yj4ze54z1tka7sTb5B0Mb3leX7olayFHsqU/ARMfE6Zh4amaWmWR4wvmYxzSHOcNhIUhCyTNMo4SaMoiLIwCIiA1ec05ZSVDxtbDLbfgKohXLpDquDoJeWQsZ6zhfsBVNKOun8SRbdCjilKXN+i+5PNE1NeaeTxY2N9Z1/yBWcoFoli95ndyytF9zAfzdqnq6qCxTRCapLaup+HocZG3BHKCOtfPD2YSWna0kHeNS+iSqGzjhDKuoaNgmlt6xK03a3JkhoMvjnHuX0/s3WjSpwVzW8UscjeoY/yK31R+ZlVwddTu5ZMJ9MFn5ld6ytX8GDTrkMXCfNL3Kq0qxEVcbuJ0LQPRe+/2hQsqztK2Ty6GKcf0nFrt0lrHraB6SrFctwsTZOaVUU7WPduL6zfnElNA5usGKP2QD2rYKt9HmeMcUfclQ4Mwk8C86mkONy0niNybX1a1NazOKmiYZHzxYRyPa47g1tyTuUhCopRTyVO6talKs4YfHd3kH0tT3kp2cjZHesWj8pUAW0zky2a2ofOQQDYMbe+Frdg+07yVrWMLiGtBLiQGgbSTqAHSo2rLam2i52NF0LeMJcUt/qXFo5p8FBGfHdI7reQOwBduf3xfPuZ96xbPImTxTQRwD+mxrSeU8Z6TcrWZ/fF8+5n3rFItYp47inRn0l4prtn7lLKeaJfhp/o2e0VA1PNEvw0/wBGz2io6h10W3U/yk/D1RZc0Yc0tcLtcCCOYixVBZUouAmkhN/envbr4wDYHpFj0r6AVT6UMm8HVNlGydn+UdmnsLF2XUcxzyIHRK2zWcOa9Ptkj2b2Uu5qmKa9gx4x/MOp/wDiSr4YbjUvnZXdmZlPuijhebYg3A+3Kw4ei4APStdrLjE6ddo9Sr4P1RscrPIglLbhwjkLSNtwwkW57qPUk1NNGwPiq5nFrcZdHWPbisL6397tUjyhUGOKSQAEsY9wB2Xa0kDsWtpqmoexr+HpBja11uCk1XF7fDc67JcSAp9Xx5nCmibBc0tAWlwsSO5oSRznFi7F64qiqcNcMLN87n9jY/xXXwlR5xR/UyfzLPCVHnFH9VJ/MvD17+OPqZ4CsJ1zUzW80Ejz1mUDsXN+TpXCzqqYfRtgZ7THHtXBndLtQnpCeaGQ/wDmXPgqvytN9RL/ADL0xy+7y+xwZkBmrhJKiWzmuAkme4YmkOacIs3UQDs4ltQtFlCsqadrXufTuaZYWFoikYbSSNYSCZTrGK+ziW9C9RjPawm2ZREWRrCIiAhOlWa1KxvjzN/xY4qqlfmWcjRVcZimbdpIIsSCCNjgeVRZmimmBBMtQR4t4xfmuGrir0ZTllFi03UaNvR2J5zlns0aU+Cha7yj5Hf5YPyKVrpo6NkLGxxtDWMADWjiC7l1QjsxSIOvV6WrKpzbYKpbP6m4Ovm5H4Hj0mC/aCrpWhzizNgriHyY2yNFg9hANuQgggjWVrrQc44R16bdRtq21Pg1gpvJ0mGaJ2vvZIzq26ngr6BCiWS9GtLBI2QmWQsILQ8twgg3Bs0C+scaltljQpygnk3apeU7mcXT7EdFfRMnjfFILskaWuG/j38ao/L2QZKKUxSg218G+3evbyjn5RxK+F5MoZLiqGGOZjXsPERs5wdoPOFlWpKou81WF/K0k92YviigEsrMr9FEbnXgmfG0/JcwSAbjcHruvI3RI7jqm25oSfzrh/8Anqciyx1e1aztY8GV8rC0e5nODhWVDS0N1wMIIN9nCEcQ22B38ikWQ8wKWlIcWmWQfLksQDzM8Eb9Z51JQF00rfZeZERf6v0sXTorc+LAUfz++L59zPvGKQrrqKdsjSx4Ba4EOB1gg6iF1SWU0QdKfRzjPk0/I+eVPNEvw0/0bPaK3M2iqlLiWyTtafkgscBzXc2/XdSDIObcNCwthBu62N7jdzrcp5OYata4qVvKMk2WK+1WjWoOnDOWbUKJaS8mcNRmQAl8Dg8W24T3r+ixv6Klq4SxhwLXAFrgQQdYIOoghdko7SaK/QqujUjUXYz54Vg6J8o2dNTknvg2Rg4tXev+1nUtrVaK6Vzi5j5owfkNLXAbi4E9q3GbuaMFBcxYnPcLOe8guttsAAAB+gXHSoThPJYL7U7evbuCzl4NtVyNax7pPAa1xfcXGEC51ceq+pR9tHC8NMGTYXNdYh8jKeEWPHazn/4qQ1VMJGOjdez2uabbbOFj9q8EWRnsaGtqqgNaAB3tJsAsP6K7GV6m0lx9fY1z81OEOuOhiZ4sdJFI/djkFv8ABeapzao4nYnUk07xxNiGA7mjDH2Lee5cvndR6lJ/CnuVL53UepSfwrHC5G1VZL/l5ZXsaakr5GAiCg7mvsPAuf0lkQaP8l3MkkcCJ31zr8UVOacDcW3f/ktn7ly+d1HqUn8Ke5cvndR6lJ/CmGeOcezH19WjWtdSxYXPgnvjYGyTRSyuDnODW9/Jct74jWpIFqZshOksJKid7WvjfhLaYAmN4e25bEDa7RxrbBZxNdRp43mURFkagiIgMIs2Sy8BhFmyWQGEWbJZAYRZslkBhFmyWQGLIs2SyAwizZLIDCLNksgMIs2SyAwizZLIDCLNksgMIs2SyAwizZLIDCLNksgMIFmyL0BERAEREAREQBERAEREAREQBERAEREAREQBERAEREAREQBERAEREAREQBERAEREAREQH//Z"/>
          <p:cNvSpPr>
            <a:spLocks noChangeAspect="1" noChangeArrowheads="1"/>
          </p:cNvSpPr>
          <p:nvPr/>
        </p:nvSpPr>
        <p:spPr bwMode="auto">
          <a:xfrm>
            <a:off x="158750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6" name="AutoShape 20" descr="data:image/jpeg;base64,/9j/4AAQSkZJRgABAQAAAQABAAD/2wCEAAkGBhIPERQQDxIQFBAQFBIWEBIUEhARFBgVFRQYFRYUGRQXHCYeFxkjGRUUHy8gIycpLCwsFx4xNTAqNSYrLCkBCQoKDgwOGQ8PGikkHyQpKjAtLyktLywsKS4qLCwqLiwsKSwvNS0sLCwsLC0sLCwsLCwpLCwsLCwpKSwsKiwpLP/AABEIALwBCwMBIgACEQEDEQH/xAAcAAEAAgIDAQAAAAAAAAAAAAAABgcBBQIDBAj/xABLEAABAwIBBgcJDwMCBwAAAAABAAIDBBESBQYHITFxE0FRYYGRoRQiMlJTVIKSshUjMzVCcnOTsbPBwtHS00NiojSjFhckg8Pi8f/EABsBAQACAwEBAAAAAAAAAAAAAAAFBgIDBAEH/8QANhEAAgEDAQQIBAYCAwEAAAAAAAECAwQRBRIhMVETMkFhgZGxwSJxoeEzNHLR8PEjYkJSohT/2gAMAwEAAhEDEQA/ALxREQBERAEREAREQBERAEREAREQBERAEREAREQBERAEREAREQBERAEREAREQBERAEREBhEReAIl0ugCJdEAREQBES6AIl0ugCIiAIiIAixdZQBERAES6XQBEul0ARLpdAES6XQBZCxdAvQZREQBERAYREK8BENIGdL6NjI4CBLLc4iAcLW7SAdVySBrvxqBf8dV/nL/AFYv2rbaVJw6qjYNrIRf0nOP2DtUNYwm9uIEncBclRtepLbaTLlptpRVtGU4pt796JFR6Qa2N4c+UyNB75jmx2cOS4AI6CrhpZxIxr262va1zdzhcdhXz0rwzOlxUNMb396aDvb3p7QtttNttNnDrVtTpxjOEUt+NxukRF2lbMEqC506RxC50NKGvkbcOkOtjTssAPCIPRvWw0hZwGlpwyM2lnJa08jQO/cOQ6wOlVAuSvWcfhiT+ladGsulq8OxczYZQy/U1BvNNI7mvhb6rbDsXlp6uSM4o3vY4cbXOaewr15HyBPWOLaeMuw2xOuGtbflcfs2r3ZZzIqqRnCSNa6MeE6N2IN3ggEDntZceJv4t5Yektqb6LMU+W42uQdJc0RDar36M7XANEjd1rB3Tr51Z1BXMnjbLE4OY8Xa4dXQeZfPqmujPLxinNK4+9z3LBySAX6AWgjeAuihXedmRE6npkNh1aSw1xXY0WqtbnDlXuSnknDcRjbqHESSGi/NchbIFR7P/wCL59zPvWLtk8RbK3Qip1YxfBtepWsmfdcTfuhwvxBkQA5gMKm2j3Omar4SKoIc6MNc19g0kEkWIAA1EDXzqqlPNEvw0/0bPaKj6FSW2sstupWtGNrKUYJNYxhd6LNuo3nvnR3DCODsZpSRHcXAAtied1x0kKSFU/pFyrw9Y5gN2QAMHztr+2w9FdleexDcV3TbZXFdRkspb3/PmeT/AI6r/OX+rF9mFWXmNleWqpWyT63hz247AYgPlWGrlGrkVLtYSQGi5JAA5SdQHWr6yDk0U1PFAP6bQD8463H1iVz2zlKTbZLa1CjTpxjGKTb7Fjcjuyg8tikLb4gx5aRtuGm3ao7R5ZpTGwvrJsZa0v7+TwrC/wAnlUqKLtayVyE0lhojXuxR+eTevL+1Pdij88m9eX9qkqJhmfSR5Pz+xGvdij88m9eX9qe7FH55N68v7VJUTDHSR5Pz+xEcoZZhwjuaqmdKZIQG4pHXBlaHai23glyl4UcqcrVLRwoNPwPdAiw4JceE1Ahvix2vx7FIwvIiqsJePbnl3GURFmaAiIgMIiLwFLZ/S4soTf28G0dEbdXWSuOaGTuHfUDxaSotvcA0faVrctVXC1E0njyyEbsRt2WUt0U0+KaodxCJrT6Tv/VRcfjq+Jd676Cx+UV7EFBVu6Mpy6hAP9OSRo3Eh/51UbhYkcisrRLV3jni8V7Xjc5tj2sWVs8VMGvWY7Vrtcmn7E/REKkimFUaU6suq2R/JiibYc73Ek9Qb1KGKW6TmWrifGijI63D8FElE1uuy/ackrWGORduZOTxBRQgbXsEjjyuf33YCBuAW6ljDgWuAIOog6wQdoIWszTnD6KmcPIxjpaMJ7QVtlKQ6qKPXbdWTfHL9Sh848l9y1MsAN2sd3vLhcA5t+ezgvLQVZhljlbtje1w9EgqQ6SmWr3/AN0cRPq2/AKKlRU1szeOZe7aXS28XLtjv8j6KaVH8/vi+fcz71i38XgjcPsWgz++L59zPvWKUn1X8ijW348P1L1KWU80S/DT/Rs9oqBqeaJfhp/o2e0VG0Oui56n+Un4eqLEylWiCKSVxFo2Odr2agSB0nUqDnndI5z3m7nuLnH+5xue0lWdpTyngp2QDbO651/JjsfaLepVatt1PMtk4dDobNJ1X2v6IkeYGSu6K1hIJZD747ku095f0rdSuYKG6L8lcHSmY+FUOuNXyWXaOs4j0hTMLpoQ2YfMhtVr9NcPHBbv3+p5cqTFkMr26nMje5p26w0kat61dHLijY51a4OcxpcP+k2loJ2sW7mc0AlxAaAS4nYANpPNZa+OrpHWwvpTfZ30S3M4IPdwOq48+d10f8aXHnzuuj/jWwbSRHWGRkcoa0/gs9xx+Tj9Rv6LzB7tr+YNdcefO66P+NNXnzuuj/jWx7ij8nH6jf0Q0cfk4/Ub+i9weba/mDSZWgaylaGvLwaqndjJabl9WxxPegDaTsUiCh1XWsERpwH8IK1pDRFLbD3aH3xYcNsOvapiF5HiZ1U1FZ5v2MoiLM5wiIgMLqqpxGxzzsY1zjuaCfwXatNnjMWUNQRt4Jw9bvfxWMnhNmdOO1NR5tFHXVmaJorRTv4zI1vqsv8AmVZq2NF1Pho3O8pM89ADWfa0qOtlmoXDWZbNq1zaK2y9TcFVTs8WaS27ESOwhSjRPLaplbfwob2+a8fuK0me0WGvqAeN4cNzmNP4r06O58GUIh44kafULvtaFjD4avibLhdLYP8ASn5LJcqIilCkFbaWqPv4JgNoexx3EOaO1/Uq+V3535E7spXxDwxZ8fzm7B0i46VSL2EEhwIIJBB1EEbQRyqNuYYlnmXLRq6nb7HbH0Zami/LDZKc05IxwEkC+sse4uvbmcSOpTVUFkbKz6SZs8fhM2jic07WnmP6K7ciZajq4myxG4PhDVdruNpHEf8A6um3qbUdl8UQ2rWjo1XUXVl9GVhpM/17voovxUTKtXPfMiSseJ6ct4QNDXMcSA4C9iHcRF7W4+VaLI+jCd0gNUWMiBBcGvxOd/aNVhflXPUozc3hEvaahbwtoqUt6XDtLRi8EbgtBn98Xz7mfesUgaLKP5/fF8+5n3rF3T6r+RV7X8eH6l6lLKeaJfhp/o2e0VA1LswMoimbWTEj3uAEX43YjhHS6wUZR3TRddRi5W0ku3HqjzaQcp8PWvAvhhAjG9ut5HpEjoWgpKYyyMib4UjmtbvcbA9q65JC4lziS5xJcTtJJuT1qX6MslcLVGc+DTt5tb3gtb1DEegIs1J/M9m1Z2v6V9f7LSoKUQxsib4MbWtG5ot+C71gLKlihN53s82UqcyRSRt2vje0X2Xc0gfatPCyTA2OehDwxrW4g+mlBwgDZIWniW5rqngo3yWvwbHOtsvhaTa/QvFTVFTKxrw2njxtDhd0kpsRcasLFizbBtI81LSUrn8EKYQyYS+wjbF3tw0kOjNtpHGujDSh7g2erYWOId79WYLg2Ot92nWOJe2CikZMaipmiPvZjAbGYWgFwcSS57rnUvGZ6a7msry3E57sEc0FwXOLiBZpdtJ414zYnntf1/Y7JKtmyPKTWniDnUj+wgHtXfAKvinpJW8vBPYetshHYtVUUNI7VI2vqN4rpG9gDF6qLJ0EeuDJxaeVzIIz1vddeb8mTUUv3S9eJ7KzKk0Aa6SKMsc+NhcyZ1xwj2sBwuZr1uHGtwFoKyGqqWtjMEUTBJC8uM+N1o5WyWDGstrw28LjW/CzRomkkuGe4yiIsjUEREBhRPSZUllCW+Ukjb2l/wCRSu6gWlmqtDBH48jndDG2/OtVV4gzt0+O3c013+m8rNXRmCy2T4OcPPXI78FS6vjNum4Kkp2eLFHffhBPaSuS1XxNk/rssUoR7/YrTSdAG11/Hijd1FzfyrS5tVfBVcD+ISsB3OOE9jipNpYp7VEL/GiLfUeT+dQmKTC4O8Ug9RutVX4ar+Z22X+Wyiv9WvY+hgsrhFIHAOGxwBG461zUoUYEKtdIuaBDjWQN70652AbD5QAcR+V18ZVlLjI0EWIBB1EEXBB2iywqQU1hnTa3M7aopx8e9Hzuttm5nHJQy42a2O1SR3sHD8HDiK3ufGZJpiainBMBN3tFyYyeP5nPxbFDFFtSpy7y706lG8o80+zkX3kfLEVXGJYXXado2OaeNrhxFe9UZm1nHJQyiRlyw6pY76nN/Bw4j+BKurJ9cyeNssRxMeLtP4bwbg7lI0aqqLvKhqFjK1nu3xfB+x6VHs/vi+fcz71ikKj2f3xfPuZ96xZz6r+RzWv48P1L1KWXfFWOYySMWwy4MfL3jsQHXbqXQuQYbE2Nha54hfZr6D1KHR9DaTW84q49HmSeAo2OIAfP7448x8C/o261TiuXR7lPh6JgcbuhvGdzfBv6Jauq1xtkHrm10Cxwzv8AYkqIikSoHRWsaY3iQ2YWODze3ekHFr4tV1oKdlE0C08zgAMIdUVTm2tq70G1rcy3GW/9PP8AQy+wV4m1krIqZkDY3Pkjb8I57WgNiB+SCbrF8TfTzs+PPB0kZOJuWU5PK6IOPW5pK9sWWaVgs17Gjka0tHYFw4Su8nR/Wz/xpjrvJ0f1s/8AGh61ni//AEd3u9T+Vb1O/RPd+n8q3qd+i6cdd5Oj+tn/AI0x13k6P62f+NMmOxH+Nfsdwy/T3A4Vt3EAbRck2A1jaSQFsQtBXUdZOGskbStYJIXuLZJnOtHK2SwBYBrw2W/C9TMZxSxj9zKIiyNYWCsrBQFMZ25yzzVMreEkbFG9zGMa4tFmHDc22kkE6+VR+Wdz/Dc51tmJxdbrVlZy6NTPM6ankYzhCXPY8G2I7S0t5TrseM9Cr7K+TXUsz4Hua50ZAcW3tctDtV9fGoqrCabci8WFe3nCMaWMpcMb+88a7xXy8Usv1j/1Wcn0Tp5WQstilc1oJvYEm1zzKXf8qKnytP8A7n7VhCEpdU6bi5oUmlVa8SGy1D3+G57rbMTnO+0rrUly9mJNRQmeR8TmhzWkNx377UDrA41Gl5KLi/iNlCtTqxzSeUd4rpRqEsv1jx+Kz7oS+Vl+sf8Aqt5kDMaWui4aKSJoxOaQ7HcFtuQHlC2X/Kip8rT/AO7+1ZqnUayjlnd2kJOMmk13ER90JfKy/WP/AFXqydnHUU7xJHLJq2tc9zmuHikE7D18i5Zw5AfQyiKRzHOLA+7cVrEkW1geKVqnbFg3KLOiMaNaGUk0+4+g4XCWNriBaRoJabHU4XsetVZnzmZ3I7h4Ae53HW3bwbjsHzTxHi2citHJfwEX0cfsBdlXStlY6OQBzHgtc07CDtCk6lNVI7ylWl3O1q7UeHauZ89qc6McvmOU0jz3ktzFzSAXI5gWg9I51Fsv5KNJUSQE3wO708rSA5p32IXjgqHRubIw2ewhzTyEG47VHQk6cy5V6ULug0u1ZXsfQyj2f3xfPuZ96xbmgqxNEyVvgyMa4bnC602f3xfPuZ96xSc+q/kUi2WK8E/+y9SllIs18nd0QVrPlNhY9u+N5eB02I6VHVO9Ew9+qPo2e0VGUUnNIu1/N07eU12Yf1RBFN9FmVME8lOdkzQ5vzo7m3qk+qo1nHk7uaqmiAs1r3YB/Ye+Z/iQurI2UDT1EUwNuDe0u+bezh6pKQexPeeXMFdWzS7VleqL9CLjG8OAINwQCDyg7CuSlignlypCXwysaLufHI1o1DWWkDtK1tEyQupw6GRghY4Pc4xWvwYbqwvJ2jkWwyrI5sMrmkhzY5C0jbcMJHaFHqTK9KY2F9dKHlrS4cK7wiBf5PLdYvidFNScXj35Esus3UY91KPz6X6137Vj3Vo/PpfrXftTaRj0Mu/yZKLpdRf3Vo/PpfrXftWfdWj8+l+td+1NpDoZd/kyTXWQofWZXhAZ3PWSvkM0Aw8IXXa6VofqLdmEuUwC9TyYzpuCTZlERZGsIiIDConOeq4WsqHjYZXgbmnCOxoV6PfYEnYBc9C+eZHXcTyknrN1xXb3JFi0GGZzl3Jef9G7zHjLq+nA4nkncGOP4K7VUejCnxVuLycUjh0lrPzFW4s7VYgaNblm4S5Je5Hs/Yr5PnvxNaRvD2lUsr6zhpeFpZ4/GikA34TbtsqFutF2viTJHQpf4px7/b7FoaJ5waeVnG2XF0OY0D2Cp0qy0Sze+zs4jGw9IcR+ZWauqg800QmqR2bqfn9Cp9Kn+sb9Az25FDHbFM9Kn+sb9Az25FDXbFwVvxGWzTvysPkfQGS/gIvo4/ZC9S8uS/gIvo4/YC9SlVwKJLiyq9K1MG1Mbxtki770HEDsPYoSrD0ts10x4/fh7BVeKLuFioy8aXLatYePqXTmBNjyfD/aHtPovcEz++L59zPvWLx6MD/0I5pZftB/FezP74vn3M+9Yu5PNLwKtJbN9j/f3KWU80S/DT/Rs9oqBqeaJfhp/o2e0VwUOui1an+Un4eqMaVsm4Zopx/VYWO5LsNx1hx9VQRXLpAyaZ6J+EXdERI3l73wreiXKmllcxxPPM0aPW6S3Ue2O4unMTKfD0URPhRgxu9DUOtuE9KkKrHRTlQNllpz/UAezezU4dRB9FWcF3UZbUEys6hR6G4lHs4rxPPX1HBRySWvgY91r2vhaTa/QvDBlKcsa/ucOxNa4COZpPfC/wAsN5VsaiESNcxwu14LXDmIsexa5uQnNA4OqqmAAANxRPaANQFnsK2PJywccYfv7HKPLD/l0tUzntC8f7byT1JLnJAzVIZGfPhqGD1iy3auFNPIyp4B8nCNMJku5rGuBD2t+SALWJ4lrpc53Me8OmoWhskjRG50rZbNcWi4bi22vs41jnBtVPafDy+6N3DlmB/gzRH/ALjfsuvUyQO1tII5jf7FGZc5eEFu5TP8xlQ4db4AO1cKeihl752S5Yj4ze54z1tka7sTb5B0Mb3leX7olayFHsqU/ARMfE6Zh4amaWmWR4wvmYxzSHOcNhIUhCyTNMo4SaMoiLIwCIiA1ec05ZSVDxtbDLbfgKohXLpDquDoJeWQsZ6zhfsBVNKOun8SRbdCjilKXN+i+5PNE1NeaeTxY2N9Z1/yBWcoFoli95ndyytF9zAfzdqnq6qCxTRCapLaup+HocZG3BHKCOtfPD2YSWna0kHeNS+iSqGzjhDKuoaNgmlt6xK03a3JkhoMvjnHuX0/s3WjSpwVzW8UscjeoY/yK31R+ZlVwddTu5ZMJ9MFn5ld6ytX8GDTrkMXCfNL3Kq0qxEVcbuJ0LQPRe+/2hQsqztK2Ty6GKcf0nFrt0lrHraB6SrFctwsTZOaVUU7WPduL6zfnElNA5usGKP2QD2rYKt9HmeMcUfclQ4Mwk8C86mkONy0niNybX1a1NazOKmiYZHzxYRyPa47g1tyTuUhCopRTyVO6talKs4YfHd3kH0tT3kp2cjZHesWj8pUAW0zky2a2ofOQQDYMbe+Frdg+07yVrWMLiGtBLiQGgbSTqAHSo2rLam2i52NF0LeMJcUt/qXFo5p8FBGfHdI7reQOwBduf3xfPuZ96xbPImTxTQRwD+mxrSeU8Z6TcrWZ/fF8+5n3rFItYp47inRn0l4prtn7lLKeaJfhp/o2e0VA1PNEvw0/wBGz2io6h10W3U/yk/D1RZc0Yc0tcLtcCCOYixVBZUouAmkhN/envbr4wDYHpFj0r6AVT6UMm8HVNlGydn+UdmnsLF2XUcxzyIHRK2zWcOa9Ptkj2b2Uu5qmKa9gx4x/MOp/wDiSr4YbjUvnZXdmZlPuijhebYg3A+3Kw4ei4APStdrLjE6ddo9Sr4P1RscrPIglLbhwjkLSNtwwkW57qPUk1NNGwPiq5nFrcZdHWPbisL6397tUjyhUGOKSQAEsY9wB2Xa0kDsWtpqmoexr+HpBja11uCk1XF7fDc67JcSAp9Xx5nCmibBc0tAWlwsSO5oSRznFi7F64qiqcNcMLN87n9jY/xXXwlR5xR/UyfzLPCVHnFH9VJ/MvD17+OPqZ4CsJ1zUzW80Ejz1mUDsXN+TpXCzqqYfRtgZ7THHtXBndLtQnpCeaGQ/wDmXPgqvytN9RL/ADL0xy+7y+xwZkBmrhJKiWzmuAkme4YmkOacIs3UQDs4ltQtFlCsqadrXufTuaZYWFoikYbSSNYSCZTrGK+ziW9C9RjPawm2ZREWRrCIiAhOlWa1KxvjzN/xY4qqlfmWcjRVcZimbdpIIsSCCNjgeVRZmimmBBMtQR4t4xfmuGrir0ZTllFi03UaNvR2J5zlns0aU+Cha7yj5Hf5YPyKVrpo6NkLGxxtDWMADWjiC7l1QjsxSIOvV6WrKpzbYKpbP6m4Ovm5H4Hj0mC/aCrpWhzizNgriHyY2yNFg9hANuQgggjWVrrQc44R16bdRtq21Pg1gpvJ0mGaJ2vvZIzq26ngr6BCiWS9GtLBI2QmWQsILQ8twgg3Bs0C+scaltljQpygnk3apeU7mcXT7EdFfRMnjfFILskaWuG/j38ao/L2QZKKUxSg218G+3evbyjn5RxK+F5MoZLiqGGOZjXsPERs5wdoPOFlWpKou81WF/K0k92YviigEsrMr9FEbnXgmfG0/JcwSAbjcHruvI3RI7jqm25oSfzrh/8Anqciyx1e1aztY8GV8rC0e5nODhWVDS0N1wMIIN9nCEcQ22B38ikWQ8wKWlIcWmWQfLksQDzM8Eb9Z51JQF00rfZeZERf6v0sXTorc+LAUfz++L59zPvGKQrrqKdsjSx4Ba4EOB1gg6iF1SWU0QdKfRzjPk0/I+eVPNEvw0/0bPaK3M2iqlLiWyTtafkgscBzXc2/XdSDIObcNCwthBu62N7jdzrcp5OYata4qVvKMk2WK+1WjWoOnDOWbUKJaS8mcNRmQAl8Dg8W24T3r+ixv6Klq4SxhwLXAFrgQQdYIOoghdko7SaK/QqujUjUXYz54Vg6J8o2dNTknvg2Rg4tXev+1nUtrVaK6Vzi5j5owfkNLXAbi4E9q3GbuaMFBcxYnPcLOe8guttsAAAB+gXHSoThPJYL7U7evbuCzl4NtVyNax7pPAa1xfcXGEC51ceq+pR9tHC8NMGTYXNdYh8jKeEWPHazn/4qQ1VMJGOjdez2uabbbOFj9q8EWRnsaGtqqgNaAB3tJsAsP6K7GV6m0lx9fY1z81OEOuOhiZ4sdJFI/djkFv8ABeapzao4nYnUk07xxNiGA7mjDH2Lee5cvndR6lJ/CnuVL53UepSfwrHC5G1VZL/l5ZXsaakr5GAiCg7mvsPAuf0lkQaP8l3MkkcCJ31zr8UVOacDcW3f/ktn7ly+d1HqUn8Ke5cvndR6lJ/CmGeOcezH19WjWtdSxYXPgnvjYGyTRSyuDnODW9/Jct74jWpIFqZshOksJKid7WvjfhLaYAmN4e25bEDa7RxrbBZxNdRp43mURFkagiIgMIs2Sy8BhFmyWQGEWbJZAYRZslkBhFmyWQGLIs2SyAwizZLIDCLNksgMIs2SyAwizZLIDCLNksgMIs2SyAwizZLIDCLNksgMIFmyL0BERAEREAREQBERAEREAREQBERAEREAREQBERAEREAREQBERAEREAREQBERAEREAREQH//Z"/>
          <p:cNvSpPr>
            <a:spLocks noChangeAspect="1" noChangeArrowheads="1"/>
          </p:cNvSpPr>
          <p:nvPr/>
        </p:nvSpPr>
        <p:spPr bwMode="auto">
          <a:xfrm>
            <a:off x="17399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pic>
        <p:nvPicPr>
          <p:cNvPr id="50" name="Picture 8" descr="NCP%2520Logo">
            <a:hlinkClick r:id="rId39"/>
          </p:cNvPr>
          <p:cNvPicPr>
            <a:picLocks noGrp="1" noChangeAspect="1" noChangeArrowheads="1"/>
          </p:cNvPicPr>
          <p:nvPr>
            <p:ph sz="quarter" idx="2"/>
          </p:nvPr>
        </p:nvPicPr>
        <p:blipFill>
          <a:blip r:embed="rId40">
            <a:extLst>
              <a:ext uri="{28A0092B-C50C-407E-A947-70E740481C1C}">
                <a14:useLocalDpi xmlns:a14="http://schemas.microsoft.com/office/drawing/2010/main" val="0"/>
              </a:ext>
            </a:extLst>
          </a:blip>
          <a:srcRect/>
          <a:stretch>
            <a:fillRect/>
          </a:stretch>
        </p:blipFill>
        <p:spPr>
          <a:xfrm>
            <a:off x="7932155" y="3329105"/>
            <a:ext cx="992188" cy="298450"/>
          </a:xfrm>
        </p:spPr>
      </p:pic>
      <p:pic>
        <p:nvPicPr>
          <p:cNvPr id="51" name="Picture 56" descr="http://i-realise.co.uk/images/main_images/header_itim_logo.gif">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36271" y="4575032"/>
            <a:ext cx="1055673" cy="40602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4" descr="cid:image001.jpg@01C8BBED.9D703940"/>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556292" y="5855339"/>
            <a:ext cx="1432114" cy="49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http://ts1.mm.bing.net/th?id=H.4667337912485816&amp;pid=15.1"/>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838074" y="951783"/>
            <a:ext cx="1144889" cy="4388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encrypted-tbn2.gstatic.com/images?q=tbn:ANd9GcTDPOP09bI7F6qdPTOLbfG9FW3JVAKiHLDnPpTrLA774cDv9ufjJQ"/>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702781" y="4302961"/>
            <a:ext cx="1143000"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8246851" y="129398"/>
            <a:ext cx="1622061" cy="62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www.laughingfish.co.uk/wp-content/uploads/2011/08/Haven-logo.jpg"/>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3809198" y="810920"/>
            <a:ext cx="1564993" cy="532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0693059" y="332361"/>
            <a:ext cx="816363" cy="8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8708271" y="4803587"/>
            <a:ext cx="1034968" cy="87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0579093" y="2112724"/>
            <a:ext cx="1396469" cy="139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9151749" y="926893"/>
            <a:ext cx="10287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10" descr="http://tbn0.google.com/images?q=tbn:X1B3PNVenPpgyM:http://static.visitlondon.com/corporate1/assets/Premier_Inn_Master.jpg">
            <a:hlinkClick r:id="rId52"/>
          </p:cNvPr>
          <p:cNvPicPr>
            <a:picLocks noChangeAspect="1" noChangeArrowheads="1"/>
          </p:cNvPicPr>
          <p:nvPr/>
        </p:nvPicPr>
        <p:blipFill>
          <a:blip r:embed="rId53" cstate="print"/>
          <a:srcRect/>
          <a:stretch>
            <a:fillRect/>
          </a:stretch>
        </p:blipFill>
        <p:spPr bwMode="auto">
          <a:xfrm>
            <a:off x="8246851" y="2241021"/>
            <a:ext cx="1075196" cy="704851"/>
          </a:xfrm>
          <a:prstGeom prst="rect">
            <a:avLst/>
          </a:prstGeom>
          <a:noFill/>
          <a:ln w="9525">
            <a:noFill/>
            <a:miter lim="800000"/>
            <a:headEnd/>
            <a:tailEnd/>
          </a:ln>
        </p:spPr>
      </p:pic>
      <p:pic>
        <p:nvPicPr>
          <p:cNvPr id="1027" name="Picture 3"/>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275880" y="2045667"/>
            <a:ext cx="917543" cy="917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9444637" y="2840256"/>
            <a:ext cx="870930" cy="63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302120" y="3204746"/>
            <a:ext cx="2381215" cy="85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7711743" y="3761581"/>
            <a:ext cx="1161286" cy="691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7"/>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722738" y="3774252"/>
            <a:ext cx="1015408" cy="67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9"/>
          <a:stretch>
            <a:fillRect/>
          </a:stretch>
        </p:blipFill>
        <p:spPr>
          <a:xfrm>
            <a:off x="5879756" y="2379407"/>
            <a:ext cx="1097855" cy="357571"/>
          </a:xfrm>
          <a:prstGeom prst="rect">
            <a:avLst/>
          </a:prstGeom>
        </p:spPr>
      </p:pic>
      <p:pic>
        <p:nvPicPr>
          <p:cNvPr id="20" name="Picture 19">
            <a:extLst>
              <a:ext uri="{FF2B5EF4-FFF2-40B4-BE49-F238E27FC236}">
                <a16:creationId xmlns:a16="http://schemas.microsoft.com/office/drawing/2014/main" xmlns="" id="{ACAE7C12-D299-4FEC-8D85-2705750CDCFA}"/>
              </a:ext>
            </a:extLst>
          </p:cNvPr>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9562134" y="1543012"/>
            <a:ext cx="2056170" cy="569401"/>
          </a:xfrm>
          <a:prstGeom prst="rect">
            <a:avLst/>
          </a:prstGeom>
        </p:spPr>
      </p:pic>
      <p:pic>
        <p:nvPicPr>
          <p:cNvPr id="22" name="Picture 21">
            <a:extLst>
              <a:ext uri="{FF2B5EF4-FFF2-40B4-BE49-F238E27FC236}">
                <a16:creationId xmlns:a16="http://schemas.microsoft.com/office/drawing/2014/main" xmlns="" id="{DA1679FE-0580-44B0-974B-C085B9366FDC}"/>
              </a:ext>
            </a:extLst>
          </p:cNvPr>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2065071" y="3410266"/>
            <a:ext cx="1118376" cy="1118376"/>
          </a:xfrm>
          <a:prstGeom prst="rect">
            <a:avLst/>
          </a:prstGeom>
        </p:spPr>
      </p:pic>
      <p:pic>
        <p:nvPicPr>
          <p:cNvPr id="3077" name="Picture 17" descr="tgif_logo">
            <a:hlinkClick r:id="rId62"/>
          </p:cNvPr>
          <p:cNvPicPr>
            <a:picLocks noGrp="1" noChangeAspect="1" noChangeArrowheads="1"/>
          </p:cNvPicPr>
          <p:nvPr>
            <p:ph sz="quarter" idx="4"/>
          </p:nvPr>
        </p:nvPicPr>
        <p:blipFill>
          <a:blip r:embed="rId63" cstate="print"/>
          <a:srcRect/>
          <a:stretch>
            <a:fillRect/>
          </a:stretch>
        </p:blipFill>
        <p:spPr>
          <a:xfrm>
            <a:off x="6329129" y="3515453"/>
            <a:ext cx="1060647" cy="724344"/>
          </a:xfrm>
        </p:spPr>
      </p:pic>
      <p:pic>
        <p:nvPicPr>
          <p:cNvPr id="3081" name="Picture 26" descr="costa_logo_top">
            <a:hlinkClick r:id="rId64"/>
          </p:cNvPr>
          <p:cNvPicPr>
            <a:picLocks noChangeAspect="1" noChangeArrowheads="1"/>
          </p:cNvPicPr>
          <p:nvPr/>
        </p:nvPicPr>
        <p:blipFill>
          <a:blip r:embed="rId65" cstate="print"/>
          <a:srcRect/>
          <a:stretch>
            <a:fillRect/>
          </a:stretch>
        </p:blipFill>
        <p:spPr bwMode="auto">
          <a:xfrm>
            <a:off x="4986554" y="2233877"/>
            <a:ext cx="719138" cy="719138"/>
          </a:xfrm>
          <a:prstGeom prst="rect">
            <a:avLst/>
          </a:prstGeom>
          <a:noFill/>
          <a:ln w="9525">
            <a:noFill/>
            <a:miter lim="800000"/>
            <a:headEnd/>
            <a:tailEnd/>
          </a:ln>
        </p:spPr>
      </p:pic>
      <p:pic>
        <p:nvPicPr>
          <p:cNvPr id="2" name="Picture 2"/>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212327" y="1520806"/>
            <a:ext cx="1408412" cy="501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5" name="Picture 36" descr="http://tbn0.google.com/images?q=tbn:QworTbfoMdfveM:http://discoverwoburn.info/images/discover-woburn/discover_woburn.jpg">
            <a:hlinkClick r:id="rId67"/>
          </p:cNvPr>
          <p:cNvPicPr>
            <a:picLocks noChangeAspect="1" noChangeArrowheads="1"/>
          </p:cNvPicPr>
          <p:nvPr/>
        </p:nvPicPr>
        <p:blipFill>
          <a:blip r:embed="rId68" cstate="print"/>
          <a:srcRect/>
          <a:stretch>
            <a:fillRect/>
          </a:stretch>
        </p:blipFill>
        <p:spPr bwMode="auto">
          <a:xfrm>
            <a:off x="973004" y="1231639"/>
            <a:ext cx="1393825" cy="571500"/>
          </a:xfrm>
          <a:prstGeom prst="rect">
            <a:avLst/>
          </a:prstGeom>
          <a:noFill/>
          <a:ln w="9525">
            <a:noFill/>
            <a:miter lim="800000"/>
            <a:headEnd/>
            <a:tailEnd/>
          </a:ln>
        </p:spPr>
      </p:pic>
      <p:pic>
        <p:nvPicPr>
          <p:cNvPr id="1036" name="Picture 12" descr="http://25.media.tumblr.com/tumblr_lt2udo7vxJ1r3ahqco1_400.jpg">
            <a:hlinkClick r:id="rId69"/>
          </p:cNvPr>
          <p:cNvPicPr>
            <a:picLocks noChangeAspect="1" noChangeArrowheads="1"/>
          </p:cNvPicPr>
          <p:nvPr/>
        </p:nvPicPr>
        <p:blipFill>
          <a:blip r:embed="rId70" cstate="print">
            <a:extLst>
              <a:ext uri="{28A0092B-C50C-407E-A947-70E740481C1C}">
                <a14:useLocalDpi xmlns:a14="http://schemas.microsoft.com/office/drawing/2010/main" val="0"/>
              </a:ext>
            </a:extLst>
          </a:blip>
          <a:srcRect/>
          <a:stretch>
            <a:fillRect/>
          </a:stretch>
        </p:blipFill>
        <p:spPr bwMode="auto">
          <a:xfrm>
            <a:off x="3883685" y="1448425"/>
            <a:ext cx="994145" cy="745609"/>
          </a:xfrm>
          <a:prstGeom prst="rect">
            <a:avLst/>
          </a:prstGeom>
          <a:noFill/>
          <a:extLst>
            <a:ext uri="{909E8E84-426E-40DD-AFC4-6F175D3DCCD1}">
              <a14:hiddenFill xmlns:a14="http://schemas.microsoft.com/office/drawing/2010/main">
                <a:solidFill>
                  <a:srgbClr val="FFFFFF"/>
                </a:solidFill>
              </a14:hiddenFill>
            </a:ext>
          </a:extLst>
        </p:spPr>
      </p:pic>
      <p:pic>
        <p:nvPicPr>
          <p:cNvPr id="3126" name="Picture 54" descr="http://veganbrum.files.wordpress.com/2007/11/pizzaexpress.jpg"/>
          <p:cNvPicPr>
            <a:picLocks noChangeAspect="1" noChangeArrowheads="1"/>
          </p:cNvPicPr>
          <p:nvPr/>
        </p:nvPicPr>
        <p:blipFill>
          <a:blip r:embed="rId71" cstate="print"/>
          <a:srcRect/>
          <a:stretch>
            <a:fillRect/>
          </a:stretch>
        </p:blipFill>
        <p:spPr bwMode="auto">
          <a:xfrm>
            <a:off x="7191815" y="2443347"/>
            <a:ext cx="948762" cy="866536"/>
          </a:xfrm>
          <a:prstGeom prst="rect">
            <a:avLst/>
          </a:prstGeom>
          <a:noFill/>
        </p:spPr>
      </p:pic>
      <p:pic>
        <p:nvPicPr>
          <p:cNvPr id="10" name="Picture 9"/>
          <p:cNvPicPr>
            <a:picLocks noChangeAspect="1"/>
          </p:cNvPicPr>
          <p:nvPr/>
        </p:nvPicPr>
        <p:blipFill>
          <a:blip r:embed="rId72"/>
          <a:stretch>
            <a:fillRect/>
          </a:stretch>
        </p:blipFill>
        <p:spPr>
          <a:xfrm>
            <a:off x="743894" y="6012563"/>
            <a:ext cx="926962" cy="642893"/>
          </a:xfrm>
          <a:prstGeom prst="rect">
            <a:avLst/>
          </a:prstGeom>
        </p:spPr>
      </p:pic>
      <p:pic>
        <p:nvPicPr>
          <p:cNvPr id="11" name="Picture 10"/>
          <p:cNvPicPr>
            <a:picLocks noChangeAspect="1"/>
          </p:cNvPicPr>
          <p:nvPr/>
        </p:nvPicPr>
        <p:blipFill>
          <a:blip r:embed="rId73"/>
          <a:stretch>
            <a:fillRect/>
          </a:stretch>
        </p:blipFill>
        <p:spPr>
          <a:xfrm>
            <a:off x="178143" y="1847100"/>
            <a:ext cx="1085964" cy="376635"/>
          </a:xfrm>
          <a:prstGeom prst="rect">
            <a:avLst/>
          </a:prstGeom>
        </p:spPr>
      </p:pic>
      <p:pic>
        <p:nvPicPr>
          <p:cNvPr id="21" name="Picture 20"/>
          <p:cNvPicPr>
            <a:picLocks noChangeAspect="1"/>
          </p:cNvPicPr>
          <p:nvPr/>
        </p:nvPicPr>
        <p:blipFill>
          <a:blip r:embed="rId74">
            <a:extLst>
              <a:ext uri="{28A0092B-C50C-407E-A947-70E740481C1C}">
                <a14:useLocalDpi xmlns:a14="http://schemas.microsoft.com/office/drawing/2010/main" val="0"/>
              </a:ext>
            </a:extLst>
          </a:blip>
          <a:stretch>
            <a:fillRect/>
          </a:stretch>
        </p:blipFill>
        <p:spPr>
          <a:xfrm>
            <a:off x="2254701" y="2370410"/>
            <a:ext cx="1120914" cy="427830"/>
          </a:xfrm>
          <a:prstGeom prst="rect">
            <a:avLst/>
          </a:prstGeom>
        </p:spPr>
      </p:pic>
      <p:pic>
        <p:nvPicPr>
          <p:cNvPr id="23" name="Picture 22"/>
          <p:cNvPicPr>
            <a:picLocks noChangeAspect="1"/>
          </p:cNvPicPr>
          <p:nvPr/>
        </p:nvPicPr>
        <p:blipFill>
          <a:blip r:embed="rId75">
            <a:extLst>
              <a:ext uri="{28A0092B-C50C-407E-A947-70E740481C1C}">
                <a14:useLocalDpi xmlns:a14="http://schemas.microsoft.com/office/drawing/2010/main" val="0"/>
              </a:ext>
            </a:extLst>
          </a:blip>
          <a:stretch>
            <a:fillRect/>
          </a:stretch>
        </p:blipFill>
        <p:spPr>
          <a:xfrm>
            <a:off x="9186938" y="6147321"/>
            <a:ext cx="1239525" cy="440720"/>
          </a:xfrm>
          <a:prstGeom prst="rect">
            <a:avLst/>
          </a:prstGeom>
        </p:spPr>
      </p:pic>
      <p:pic>
        <p:nvPicPr>
          <p:cNvPr id="24" name="Picture 23"/>
          <p:cNvPicPr>
            <a:picLocks noChangeAspect="1"/>
          </p:cNvPicPr>
          <p:nvPr/>
        </p:nvPicPr>
        <p:blipFill>
          <a:blip r:embed="rId76">
            <a:extLst>
              <a:ext uri="{28A0092B-C50C-407E-A947-70E740481C1C}">
                <a14:useLocalDpi xmlns:a14="http://schemas.microsoft.com/office/drawing/2010/main" val="0"/>
              </a:ext>
            </a:extLst>
          </a:blip>
          <a:stretch>
            <a:fillRect/>
          </a:stretch>
        </p:blipFill>
        <p:spPr>
          <a:xfrm>
            <a:off x="10648871" y="6055263"/>
            <a:ext cx="1366664" cy="479851"/>
          </a:xfrm>
          <a:prstGeom prst="rect">
            <a:avLst/>
          </a:prstGeom>
        </p:spPr>
      </p:pic>
      <p:pic>
        <p:nvPicPr>
          <p:cNvPr id="25" name="Picture 24"/>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92668" y="2436620"/>
            <a:ext cx="1137774" cy="571118"/>
          </a:xfrm>
          <a:prstGeom prst="rect">
            <a:avLst/>
          </a:prstGeom>
        </p:spPr>
      </p:pic>
      <p:pic>
        <p:nvPicPr>
          <p:cNvPr id="26" name="Picture 25"/>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639781" y="1926496"/>
            <a:ext cx="1007530" cy="389579"/>
          </a:xfrm>
          <a:prstGeom prst="rect">
            <a:avLst/>
          </a:prstGeom>
        </p:spPr>
      </p:pic>
      <p:pic>
        <p:nvPicPr>
          <p:cNvPr id="27" name="Picture 26"/>
          <p:cNvPicPr>
            <a:picLocks noChangeAspect="1"/>
          </p:cNvPicPr>
          <p:nvPr/>
        </p:nvPicPr>
        <p:blipFill>
          <a:blip r:embed="rId79">
            <a:extLst>
              <a:ext uri="{28A0092B-C50C-407E-A947-70E740481C1C}">
                <a14:useLocalDpi xmlns:a14="http://schemas.microsoft.com/office/drawing/2010/main" val="0"/>
              </a:ext>
            </a:extLst>
          </a:blip>
          <a:stretch>
            <a:fillRect/>
          </a:stretch>
        </p:blipFill>
        <p:spPr>
          <a:xfrm>
            <a:off x="3818845" y="57122"/>
            <a:ext cx="1572564" cy="702038"/>
          </a:xfrm>
          <a:prstGeom prst="rect">
            <a:avLst/>
          </a:prstGeom>
        </p:spPr>
      </p:pic>
      <p:pic>
        <p:nvPicPr>
          <p:cNvPr id="28" name="Picture 27"/>
          <p:cNvPicPr>
            <a:picLocks noChangeAspect="1"/>
          </p:cNvPicPr>
          <p:nvPr/>
        </p:nvPicPr>
        <p:blipFill>
          <a:blip r:embed="rId80">
            <a:extLst>
              <a:ext uri="{28A0092B-C50C-407E-A947-70E740481C1C}">
                <a14:useLocalDpi xmlns:a14="http://schemas.microsoft.com/office/drawing/2010/main" val="0"/>
              </a:ext>
            </a:extLst>
          </a:blip>
          <a:stretch>
            <a:fillRect/>
          </a:stretch>
        </p:blipFill>
        <p:spPr>
          <a:xfrm>
            <a:off x="346979" y="3127144"/>
            <a:ext cx="1112231" cy="492137"/>
          </a:xfrm>
          <a:prstGeom prst="rect">
            <a:avLst/>
          </a:prstGeom>
        </p:spPr>
      </p:pic>
      <p:pic>
        <p:nvPicPr>
          <p:cNvPr id="29" name="Picture 28"/>
          <p:cNvPicPr>
            <a:picLocks noChangeAspect="1"/>
          </p:cNvPicPr>
          <p:nvPr/>
        </p:nvPicPr>
        <p:blipFill>
          <a:blip r:embed="rId81">
            <a:extLst>
              <a:ext uri="{28A0092B-C50C-407E-A947-70E740481C1C}">
                <a14:useLocalDpi xmlns:a14="http://schemas.microsoft.com/office/drawing/2010/main" val="0"/>
              </a:ext>
            </a:extLst>
          </a:blip>
          <a:stretch>
            <a:fillRect/>
          </a:stretch>
        </p:blipFill>
        <p:spPr>
          <a:xfrm>
            <a:off x="4802173" y="4725977"/>
            <a:ext cx="1226196" cy="419631"/>
          </a:xfrm>
          <a:prstGeom prst="rect">
            <a:avLst/>
          </a:prstGeom>
        </p:spPr>
      </p:pic>
      <p:pic>
        <p:nvPicPr>
          <p:cNvPr id="30" name="Picture 29"/>
          <p:cNvPicPr>
            <a:picLocks noChangeAspect="1"/>
          </p:cNvPicPr>
          <p:nvPr/>
        </p:nvPicPr>
        <p:blipFill>
          <a:blip r:embed="rId82"/>
          <a:stretch>
            <a:fillRect/>
          </a:stretch>
        </p:blipFill>
        <p:spPr>
          <a:xfrm>
            <a:off x="3481723" y="3706966"/>
            <a:ext cx="1277731" cy="440367"/>
          </a:xfrm>
          <a:prstGeom prst="rect">
            <a:avLst/>
          </a:prstGeom>
        </p:spPr>
      </p:pic>
      <p:pic>
        <p:nvPicPr>
          <p:cNvPr id="32" name="Picture 31"/>
          <p:cNvPicPr>
            <a:picLocks noChangeAspect="1"/>
          </p:cNvPicPr>
          <p:nvPr/>
        </p:nvPicPr>
        <p:blipFill>
          <a:blip r:embed="rId83"/>
          <a:stretch>
            <a:fillRect/>
          </a:stretch>
        </p:blipFill>
        <p:spPr>
          <a:xfrm>
            <a:off x="3178301" y="4293385"/>
            <a:ext cx="1289435" cy="383965"/>
          </a:xfrm>
          <a:prstGeom prst="rect">
            <a:avLst/>
          </a:prstGeom>
        </p:spPr>
      </p:pic>
      <p:pic>
        <p:nvPicPr>
          <p:cNvPr id="33" name="Picture 32"/>
          <p:cNvPicPr>
            <a:picLocks noChangeAspect="1"/>
          </p:cNvPicPr>
          <p:nvPr/>
        </p:nvPicPr>
        <p:blipFill>
          <a:blip r:embed="rId84"/>
          <a:stretch>
            <a:fillRect/>
          </a:stretch>
        </p:blipFill>
        <p:spPr>
          <a:xfrm>
            <a:off x="3529605" y="2436620"/>
            <a:ext cx="1196802" cy="482480"/>
          </a:xfrm>
          <a:prstGeom prst="rect">
            <a:avLst/>
          </a:prstGeom>
        </p:spPr>
      </p:pic>
      <p:pic>
        <p:nvPicPr>
          <p:cNvPr id="34" name="Picture 33"/>
          <p:cNvPicPr>
            <a:picLocks noChangeAspect="1"/>
          </p:cNvPicPr>
          <p:nvPr/>
        </p:nvPicPr>
        <p:blipFill>
          <a:blip r:embed="rId85"/>
          <a:stretch>
            <a:fillRect/>
          </a:stretch>
        </p:blipFill>
        <p:spPr>
          <a:xfrm>
            <a:off x="2125380" y="6151300"/>
            <a:ext cx="1641584" cy="378827"/>
          </a:xfrm>
          <a:prstGeom prst="rect">
            <a:avLst/>
          </a:prstGeom>
        </p:spPr>
      </p:pic>
      <p:pic>
        <p:nvPicPr>
          <p:cNvPr id="35" name="Picture 34"/>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4938653" y="5552369"/>
            <a:ext cx="560516" cy="584538"/>
          </a:xfrm>
          <a:prstGeom prst="rect">
            <a:avLst/>
          </a:prstGeom>
        </p:spPr>
      </p:pic>
      <p:pic>
        <p:nvPicPr>
          <p:cNvPr id="36" name="Picture 35"/>
          <p:cNvPicPr>
            <a:picLocks noChangeAspect="1"/>
          </p:cNvPicPr>
          <p:nvPr/>
        </p:nvPicPr>
        <p:blipFill>
          <a:blip r:embed="rId87" cstate="print">
            <a:extLst>
              <a:ext uri="{28A0092B-C50C-407E-A947-70E740481C1C}">
                <a14:useLocalDpi xmlns:a14="http://schemas.microsoft.com/office/drawing/2010/main" val="0"/>
              </a:ext>
            </a:extLst>
          </a:blip>
          <a:stretch>
            <a:fillRect/>
          </a:stretch>
        </p:blipFill>
        <p:spPr>
          <a:xfrm>
            <a:off x="7364648" y="6261382"/>
            <a:ext cx="894226" cy="596151"/>
          </a:xfrm>
          <a:prstGeom prst="rect">
            <a:avLst/>
          </a:prstGeom>
        </p:spPr>
      </p:pic>
      <p:pic>
        <p:nvPicPr>
          <p:cNvPr id="37" name="Picture 36"/>
          <p:cNvPicPr>
            <a:picLocks noChangeAspect="1"/>
          </p:cNvPicPr>
          <p:nvPr/>
        </p:nvPicPr>
        <p:blipFill>
          <a:blip r:embed="rId88"/>
          <a:stretch>
            <a:fillRect/>
          </a:stretch>
        </p:blipFill>
        <p:spPr>
          <a:xfrm>
            <a:off x="5391409" y="6412043"/>
            <a:ext cx="1648126" cy="410428"/>
          </a:xfrm>
          <a:prstGeom prst="rect">
            <a:avLst/>
          </a:prstGeom>
        </p:spPr>
      </p:pic>
      <p:pic>
        <p:nvPicPr>
          <p:cNvPr id="38" name="Picture 37"/>
          <p:cNvPicPr>
            <a:picLocks noChangeAspect="1"/>
          </p:cNvPicPr>
          <p:nvPr/>
        </p:nvPicPr>
        <p:blipFill>
          <a:blip r:embed="rId89"/>
          <a:stretch>
            <a:fillRect/>
          </a:stretch>
        </p:blipFill>
        <p:spPr>
          <a:xfrm>
            <a:off x="5684411" y="3023023"/>
            <a:ext cx="1289435" cy="395427"/>
          </a:xfrm>
          <a:prstGeom prst="rect">
            <a:avLst/>
          </a:prstGeom>
        </p:spPr>
      </p:pic>
      <p:pic>
        <p:nvPicPr>
          <p:cNvPr id="39" name="Picture 38"/>
          <p:cNvPicPr>
            <a:picLocks noChangeAspect="1"/>
          </p:cNvPicPr>
          <p:nvPr/>
        </p:nvPicPr>
        <p:blipFill>
          <a:blip r:embed="rId90"/>
          <a:stretch>
            <a:fillRect/>
          </a:stretch>
        </p:blipFill>
        <p:spPr>
          <a:xfrm>
            <a:off x="1116358" y="586729"/>
            <a:ext cx="987994" cy="558216"/>
          </a:xfrm>
          <a:prstGeom prst="rect">
            <a:avLst/>
          </a:prstGeom>
        </p:spPr>
      </p:pic>
      <p:pic>
        <p:nvPicPr>
          <p:cNvPr id="40" name="Picture 39"/>
          <p:cNvPicPr>
            <a:picLocks noChangeAspect="1"/>
          </p:cNvPicPr>
          <p:nvPr/>
        </p:nvPicPr>
        <p:blipFill>
          <a:blip r:embed="rId91"/>
          <a:stretch>
            <a:fillRect/>
          </a:stretch>
        </p:blipFill>
        <p:spPr>
          <a:xfrm>
            <a:off x="2530785" y="599908"/>
            <a:ext cx="668164" cy="668164"/>
          </a:xfrm>
          <a:prstGeom prst="rect">
            <a:avLst/>
          </a:prstGeom>
        </p:spPr>
      </p:pic>
      <p:pic>
        <p:nvPicPr>
          <p:cNvPr id="41" name="Picture 40"/>
          <p:cNvPicPr>
            <a:picLocks noChangeAspect="1"/>
          </p:cNvPicPr>
          <p:nvPr/>
        </p:nvPicPr>
        <p:blipFill>
          <a:blip r:embed="rId92"/>
          <a:stretch>
            <a:fillRect/>
          </a:stretch>
        </p:blipFill>
        <p:spPr>
          <a:xfrm>
            <a:off x="9151749" y="3684062"/>
            <a:ext cx="1249917" cy="786167"/>
          </a:xfrm>
          <a:prstGeom prst="rect">
            <a:avLst/>
          </a:prstGeom>
        </p:spPr>
      </p:pic>
    </p:spTree>
    <p:extLst>
      <p:ext uri="{BB962C8B-B14F-4D97-AF65-F5344CB8AC3E}">
        <p14:creationId xmlns:p14="http://schemas.microsoft.com/office/powerpoint/2010/main" val="3969853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7" name="TextBox 6">
            <a:extLst>
              <a:ext uri="{FF2B5EF4-FFF2-40B4-BE49-F238E27FC236}">
                <a16:creationId xmlns:a16="http://schemas.microsoft.com/office/drawing/2014/main" xmlns="" id="{E43EA3A6-307B-4B3F-B732-2C432FAC3483}"/>
              </a:ext>
            </a:extLst>
          </p:cNvPr>
          <p:cNvSpPr txBox="1"/>
          <p:nvPr/>
        </p:nvSpPr>
        <p:spPr>
          <a:xfrm>
            <a:off x="0" y="1339331"/>
            <a:ext cx="12191999" cy="6278642"/>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Try to develop into a Project Maturity that is a step too far (and possibly not required</a:t>
            </a:r>
            <a:r>
              <a:rPr lang="en-GB" sz="2000" b="1" dirty="0" smtClean="0">
                <a:solidFill>
                  <a:srgbClr val="1F4E79"/>
                </a:solidFill>
              </a:rPr>
              <a:t>)</a:t>
            </a:r>
          </a:p>
          <a:p>
            <a:pPr lvl="2">
              <a:buClr>
                <a:srgbClr val="CD9D51"/>
              </a:buClr>
            </a:pPr>
            <a:endParaRPr lang="en-GB" sz="2000" b="1" dirty="0" smtClean="0">
              <a:solidFill>
                <a:srgbClr val="1F4E79"/>
              </a:solidFill>
            </a:endParaRPr>
          </a:p>
          <a:p>
            <a:pPr marL="1257300" lvl="2" indent="-342900">
              <a:buClr>
                <a:srgbClr val="CD9D51"/>
              </a:buClr>
              <a:buFont typeface="Wingdings" panose="05000000000000000000" pitchFamily="2" charset="2"/>
              <a:buChar char="Ø"/>
            </a:pPr>
            <a:r>
              <a:rPr lang="en-GB" sz="2000" b="1" dirty="0">
                <a:solidFill>
                  <a:srgbClr val="1F4E79"/>
                </a:solidFill>
              </a:rPr>
              <a:t>Engage with the whole business to develop requirements </a:t>
            </a:r>
          </a:p>
          <a:p>
            <a:pPr lvl="2"/>
            <a:endParaRPr lang="en-GB" sz="2000" b="1" dirty="0">
              <a:solidFill>
                <a:srgbClr val="1F4E79"/>
              </a:solidFill>
            </a:endParaRPr>
          </a:p>
          <a:p>
            <a:pPr marL="1257300" lvl="2" indent="-342900">
              <a:buClr>
                <a:srgbClr val="CD9D51"/>
              </a:buClr>
              <a:buFont typeface="Wingdings" panose="05000000000000000000" pitchFamily="2" charset="2"/>
              <a:buChar char="Ø"/>
            </a:pPr>
            <a:r>
              <a:rPr lang="en-GB" sz="2000" b="1" dirty="0">
                <a:solidFill>
                  <a:srgbClr val="1F4E79"/>
                </a:solidFill>
              </a:rPr>
              <a:t>This leads to only an e-ppm solution meeting the requirements resulting in:</a:t>
            </a:r>
          </a:p>
          <a:p>
            <a:pPr marL="1714500" lvl="3" indent="-342900">
              <a:spcBef>
                <a:spcPts val="1200"/>
              </a:spcBef>
              <a:buClr>
                <a:srgbClr val="CD9D51"/>
              </a:buClr>
              <a:buSzPct val="120000"/>
              <a:buFont typeface="Wingdings" panose="05000000000000000000" pitchFamily="2" charset="2"/>
              <a:buChar char="§"/>
            </a:pPr>
            <a:r>
              <a:rPr lang="en-GB" dirty="0"/>
              <a:t>Investing heavily (cost and time) and not realising the benefit, using minimum functionality, and only being used by resources with advanced level Project Management skills</a:t>
            </a:r>
          </a:p>
          <a:p>
            <a:pPr marL="1714500" lvl="3" indent="-342900">
              <a:spcBef>
                <a:spcPts val="1200"/>
              </a:spcBef>
              <a:buClr>
                <a:srgbClr val="CD9D51"/>
              </a:buClr>
              <a:buSzPct val="120000"/>
              <a:buFont typeface="Wingdings" panose="05000000000000000000" pitchFamily="2" charset="2"/>
              <a:buChar char="§"/>
            </a:pPr>
            <a:r>
              <a:rPr lang="en-GB" dirty="0"/>
              <a:t>Long lead times to implement across the whole organisation that the requirement has changed by the time implementation has completed</a:t>
            </a:r>
          </a:p>
          <a:p>
            <a:pPr marL="1714500" lvl="3" indent="-342900">
              <a:spcBef>
                <a:spcPts val="1200"/>
              </a:spcBef>
              <a:buClr>
                <a:srgbClr val="CD9D51"/>
              </a:buClr>
              <a:buSzPct val="120000"/>
              <a:buFont typeface="Wingdings" panose="05000000000000000000" pitchFamily="2" charset="2"/>
              <a:buChar char="§"/>
            </a:pPr>
            <a:r>
              <a:rPr lang="en-GB" dirty="0"/>
              <a:t>The journey of gathering requirements, selecting a solution, developing the business case fails at one of the stages – back to manual </a:t>
            </a:r>
            <a:r>
              <a:rPr lang="en-GB" dirty="0" smtClean="0"/>
              <a:t>processes</a:t>
            </a:r>
          </a:p>
          <a:p>
            <a:pPr marL="1257300" lvl="2" indent="-342900">
              <a:spcBef>
                <a:spcPts val="1200"/>
              </a:spcBef>
              <a:buClr>
                <a:srgbClr val="CD9D51"/>
              </a:buClr>
              <a:buSzPct val="120000"/>
              <a:buFont typeface="Wingdings" panose="05000000000000000000" pitchFamily="2" charset="2"/>
              <a:buChar char="Ø"/>
            </a:pPr>
            <a:r>
              <a:rPr lang="en-GB" sz="2000" b="1" dirty="0">
                <a:solidFill>
                  <a:srgbClr val="1F4E79"/>
                </a:solidFill>
              </a:rPr>
              <a:t>Develop ‘in house’ because they’ve already got the license</a:t>
            </a:r>
            <a:r>
              <a:rPr lang="en-GB" sz="2000" b="1" dirty="0" smtClean="0">
                <a:solidFill>
                  <a:srgbClr val="1F4E79"/>
                </a:solidFill>
              </a:rPr>
              <a:t>!</a:t>
            </a:r>
          </a:p>
          <a:p>
            <a:pPr marL="1257300" lvl="2" indent="-342900">
              <a:spcBef>
                <a:spcPts val="1200"/>
              </a:spcBef>
              <a:buClr>
                <a:srgbClr val="CD9D51"/>
              </a:buClr>
              <a:buSzPct val="120000"/>
              <a:buFont typeface="Wingdings" panose="05000000000000000000" pitchFamily="2" charset="2"/>
              <a:buChar char="Ø"/>
            </a:pPr>
            <a:r>
              <a:rPr lang="en-GB" sz="2000" b="1" dirty="0">
                <a:solidFill>
                  <a:srgbClr val="1F4E79"/>
                </a:solidFill>
              </a:rPr>
              <a:t>A solution that will not realistically fit the different Business Change Programmes in the organisation</a:t>
            </a:r>
          </a:p>
          <a:p>
            <a:pPr marL="1257300" lvl="2" indent="-342900">
              <a:spcBef>
                <a:spcPts val="1200"/>
              </a:spcBef>
              <a:buClr>
                <a:srgbClr val="CD9D51"/>
              </a:buClr>
              <a:buSzPct val="120000"/>
              <a:buFont typeface="Wingdings" panose="05000000000000000000" pitchFamily="2" charset="2"/>
              <a:buChar char="§"/>
            </a:pPr>
            <a:endParaRPr lang="en-GB" b="1" dirty="0" smtClean="0">
              <a:solidFill>
                <a:srgbClr val="1F4E79"/>
              </a:solidFill>
            </a:endParaRPr>
          </a:p>
          <a:p>
            <a:pPr marL="1257300" lvl="2" indent="-342900">
              <a:spcBef>
                <a:spcPts val="1200"/>
              </a:spcBef>
              <a:buClr>
                <a:srgbClr val="CD9D51"/>
              </a:buClr>
              <a:buSzPct val="120000"/>
              <a:buFont typeface="Wingdings" panose="05000000000000000000" pitchFamily="2" charset="2"/>
              <a:buChar char="§"/>
            </a:pPr>
            <a:endParaRPr lang="en-GB" b="1" dirty="0">
              <a:solidFill>
                <a:srgbClr val="1F4E79"/>
              </a:solidFill>
            </a:endParaRPr>
          </a:p>
          <a:p>
            <a:pPr marL="1257300" lvl="2" indent="-342900">
              <a:spcBef>
                <a:spcPts val="1200"/>
              </a:spcBef>
              <a:buClr>
                <a:srgbClr val="CD9D51"/>
              </a:buClr>
              <a:buSzPct val="120000"/>
              <a:buFont typeface="Wingdings" panose="05000000000000000000" pitchFamily="2" charset="2"/>
              <a:buChar char="§"/>
            </a:pPr>
            <a:endParaRPr lang="en-GB" dirty="0"/>
          </a:p>
          <a:p>
            <a:pPr marL="1257300" lvl="2" indent="-342900">
              <a:buClr>
                <a:srgbClr val="CD9D51"/>
              </a:buClr>
              <a:buFont typeface="Wingdings" panose="05000000000000000000" pitchFamily="2" charset="2"/>
              <a:buChar char="Ø"/>
            </a:pPr>
            <a:endParaRPr lang="en-GB" sz="2000" b="1" dirty="0">
              <a:solidFill>
                <a:srgbClr val="1F4E79"/>
              </a:solidFill>
            </a:endParaRPr>
          </a:p>
        </p:txBody>
      </p:sp>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Common mistakes by the majority</a:t>
            </a:r>
          </a:p>
        </p:txBody>
      </p:sp>
      <p:sp>
        <p:nvSpPr>
          <p:cNvPr id="2" name="Rectangle 1">
            <a:extLst>
              <a:ext uri="{FF2B5EF4-FFF2-40B4-BE49-F238E27FC236}">
                <a16:creationId xmlns:a16="http://schemas.microsoft.com/office/drawing/2014/main" xmlns="" id="{3B15C1BC-DE12-42DC-8C75-D57BDE2933FD}"/>
              </a:ext>
            </a:extLst>
          </p:cNvPr>
          <p:cNvSpPr/>
          <p:nvPr/>
        </p:nvSpPr>
        <p:spPr>
          <a:xfrm>
            <a:off x="5176193" y="6525862"/>
            <a:ext cx="7015804" cy="276999"/>
          </a:xfrm>
          <a:prstGeom prst="rect">
            <a:avLst/>
          </a:prstGeom>
        </p:spPr>
        <p:txBody>
          <a:bodyPr wrap="square">
            <a:spAutoFit/>
          </a:bodyPr>
          <a:lstStyle/>
          <a:p>
            <a:pPr lvl="1"/>
            <a:r>
              <a:rPr lang="en-GB" sz="1200" b="1" i="1" dirty="0"/>
              <a:t>Disclaimer</a:t>
            </a:r>
            <a:r>
              <a:rPr lang="en-GB" sz="1200" i="1" dirty="0"/>
              <a:t> - Understand some Project driven industries require e-ppm solutions, but the majority don’t!</a:t>
            </a:r>
            <a:endParaRPr lang="en-GB" sz="1400" dirty="0"/>
          </a:p>
        </p:txBody>
      </p:sp>
    </p:spTree>
    <p:extLst>
      <p:ext uri="{BB962C8B-B14F-4D97-AF65-F5344CB8AC3E}">
        <p14:creationId xmlns:p14="http://schemas.microsoft.com/office/powerpoint/2010/main" val="266685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Why am I here?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60961" y="1431622"/>
            <a:ext cx="11404599" cy="4093428"/>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Opportunity to pass on my views and experience of delivering major programmes over many years to my clients</a:t>
            </a:r>
          </a:p>
          <a:p>
            <a:pPr lvl="2">
              <a:buClr>
                <a:srgbClr val="CD9D51"/>
              </a:buClr>
            </a:pPr>
            <a:endParaRPr lang="en-GB" sz="2000" b="1" dirty="0" smtClean="0">
              <a:solidFill>
                <a:srgbClr val="1F4E79"/>
              </a:solidFill>
            </a:endParaRPr>
          </a:p>
          <a:p>
            <a:pPr marL="1257300" lvl="2" indent="-342900">
              <a:buClr>
                <a:srgbClr val="CD9D51"/>
              </a:buClr>
              <a:buFont typeface="Wingdings" panose="05000000000000000000" pitchFamily="2" charset="2"/>
              <a:buChar char="Ø"/>
            </a:pPr>
            <a:r>
              <a:rPr lang="en-GB" sz="2000" b="1" dirty="0" smtClean="0">
                <a:solidFill>
                  <a:srgbClr val="1F4E79"/>
                </a:solidFill>
              </a:rPr>
              <a:t>Frustration </a:t>
            </a:r>
            <a:r>
              <a:rPr lang="en-GB" sz="2000" b="1" dirty="0">
                <a:solidFill>
                  <a:srgbClr val="1F4E79"/>
                </a:solidFill>
              </a:rPr>
              <a:t>of working with my peers and the emphasis and time they invest on using complex tools to manage and communicate programmes of activity  </a:t>
            </a:r>
          </a:p>
          <a:p>
            <a:pPr lvl="2"/>
            <a:endParaRPr lang="en-GB" sz="2000" b="1" dirty="0">
              <a:solidFill>
                <a:srgbClr val="1F4E79"/>
              </a:solidFill>
            </a:endParaRPr>
          </a:p>
          <a:p>
            <a:pPr marL="1257300" lvl="2" indent="-342900">
              <a:buClr>
                <a:srgbClr val="CD9D51"/>
              </a:buClr>
              <a:buFont typeface="Wingdings" panose="05000000000000000000" pitchFamily="2" charset="2"/>
              <a:buChar char="Ø"/>
            </a:pPr>
            <a:r>
              <a:rPr lang="en-GB" sz="2000" b="1" dirty="0">
                <a:solidFill>
                  <a:srgbClr val="1F4E79"/>
                </a:solidFill>
              </a:rPr>
              <a:t>Share my approach and priorities when I start any new assignment</a:t>
            </a:r>
          </a:p>
          <a:p>
            <a:pPr marL="1257300" lvl="2" indent="-342900">
              <a:buClr>
                <a:srgbClr val="CD9D51"/>
              </a:buClr>
              <a:buFont typeface="Wingdings" panose="05000000000000000000" pitchFamily="2" charset="2"/>
              <a:buChar char="Ø"/>
            </a:pPr>
            <a:endParaRPr lang="en-GB" sz="2000" b="1" dirty="0">
              <a:solidFill>
                <a:srgbClr val="1F4E79"/>
              </a:solidFill>
            </a:endParaRPr>
          </a:p>
          <a:p>
            <a:pPr marL="1257300" lvl="2" indent="-342900">
              <a:buClr>
                <a:srgbClr val="CD9D51"/>
              </a:buClr>
              <a:buFont typeface="Wingdings" panose="05000000000000000000" pitchFamily="2" charset="2"/>
              <a:buChar char="Ø"/>
            </a:pPr>
            <a:r>
              <a:rPr lang="en-GB" sz="2000" b="1" dirty="0">
                <a:solidFill>
                  <a:srgbClr val="1F4E79"/>
                </a:solidFill>
              </a:rPr>
              <a:t>Explain why the tool we decide to use is not, and should not be a major factor in delivering a successful outcome</a:t>
            </a:r>
          </a:p>
          <a:p>
            <a:pPr lvl="2">
              <a:buClr>
                <a:srgbClr val="CD9D51"/>
              </a:buClr>
            </a:pPr>
            <a:endParaRPr lang="en-GB" sz="2000" b="1" dirty="0">
              <a:solidFill>
                <a:srgbClr val="1F4E79"/>
              </a:solidFill>
            </a:endParaRPr>
          </a:p>
          <a:p>
            <a:pPr marL="1257300" lvl="2" indent="-342900">
              <a:buClr>
                <a:srgbClr val="CD9D51"/>
              </a:buClr>
              <a:buFont typeface="Wingdings" panose="05000000000000000000" pitchFamily="2" charset="2"/>
              <a:buChar char="Ø"/>
            </a:pPr>
            <a:endParaRPr lang="en-GB" sz="2000" b="1" dirty="0">
              <a:solidFill>
                <a:srgbClr val="1F4E79"/>
              </a:solidFill>
            </a:endParaRPr>
          </a:p>
          <a:p>
            <a:pPr marL="1257300" lvl="2" indent="-342900">
              <a:buClr>
                <a:srgbClr val="CD9D51"/>
              </a:buClr>
              <a:buFont typeface="Wingdings" panose="05000000000000000000" pitchFamily="2" charset="2"/>
              <a:buChar char="Ø"/>
            </a:pPr>
            <a:endParaRPr lang="en-GB" sz="2000" b="1" dirty="0">
              <a:solidFill>
                <a:srgbClr val="1F4E79"/>
              </a:solidFill>
            </a:endParaRPr>
          </a:p>
        </p:txBody>
      </p:sp>
    </p:spTree>
    <p:extLst>
      <p:ext uri="{BB962C8B-B14F-4D97-AF65-F5344CB8AC3E}">
        <p14:creationId xmlns:p14="http://schemas.microsoft.com/office/powerpoint/2010/main" val="4561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are my priorities at the start of a new programme?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328401" cy="4585871"/>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Identify and appoint the Project Managers based on their:</a:t>
            </a:r>
          </a:p>
          <a:p>
            <a:pPr marL="1714500" lvl="3" indent="-342900">
              <a:spcBef>
                <a:spcPts val="1200"/>
              </a:spcBef>
              <a:buClr>
                <a:srgbClr val="CD9D51"/>
              </a:buClr>
              <a:buSzPct val="120000"/>
              <a:buFont typeface="Wingdings" panose="05000000000000000000" pitchFamily="2" charset="2"/>
              <a:buChar char="§"/>
            </a:pPr>
            <a:r>
              <a:rPr lang="en-GB" dirty="0"/>
              <a:t>Ability and knowledge </a:t>
            </a:r>
          </a:p>
          <a:p>
            <a:pPr marL="1714500" lvl="3" indent="-342900">
              <a:spcBef>
                <a:spcPts val="1200"/>
              </a:spcBef>
              <a:buClr>
                <a:srgbClr val="CD9D51"/>
              </a:buClr>
              <a:buSzPct val="120000"/>
              <a:buFont typeface="Wingdings" panose="05000000000000000000" pitchFamily="2" charset="2"/>
              <a:buChar char="§"/>
            </a:pPr>
            <a:r>
              <a:rPr lang="en-GB" dirty="0"/>
              <a:t>Sector experience</a:t>
            </a:r>
          </a:p>
          <a:p>
            <a:pPr marL="1714500" lvl="3" indent="-342900">
              <a:spcBef>
                <a:spcPts val="1200"/>
              </a:spcBef>
              <a:buClr>
                <a:srgbClr val="CD9D51"/>
              </a:buClr>
              <a:buSzPct val="120000"/>
              <a:buFont typeface="Wingdings" panose="05000000000000000000" pitchFamily="2" charset="2"/>
              <a:buChar char="§"/>
            </a:pPr>
            <a:r>
              <a:rPr lang="en-GB" dirty="0"/>
              <a:t>Fit with the culture and values of the client organisation</a:t>
            </a:r>
          </a:p>
          <a:p>
            <a:pPr marL="1714500" lvl="3" indent="-342900">
              <a:spcBef>
                <a:spcPts val="1200"/>
              </a:spcBef>
              <a:buClr>
                <a:srgbClr val="CD9D51"/>
              </a:buClr>
              <a:buSzPct val="120000"/>
              <a:buFont typeface="Wingdings" panose="05000000000000000000" pitchFamily="2" charset="2"/>
              <a:buChar char="§"/>
            </a:pPr>
            <a:r>
              <a:rPr lang="en-GB" dirty="0"/>
              <a:t>Fit with the nature and style of their stakeholders </a:t>
            </a:r>
          </a:p>
          <a:p>
            <a:pPr marL="1714500" lvl="3" indent="-342900">
              <a:spcBef>
                <a:spcPts val="1200"/>
              </a:spcBef>
              <a:buClr>
                <a:srgbClr val="CD9D51"/>
              </a:buClr>
              <a:buSzPct val="120000"/>
              <a:buFont typeface="Wingdings" panose="05000000000000000000" pitchFamily="2" charset="2"/>
              <a:buChar char="§"/>
            </a:pPr>
            <a:endParaRPr lang="en-GB" dirty="0"/>
          </a:p>
          <a:p>
            <a:pPr marL="1257300" lvl="2" indent="-342900">
              <a:buClr>
                <a:srgbClr val="CD9D51"/>
              </a:buClr>
              <a:buFont typeface="Wingdings" panose="05000000000000000000" pitchFamily="2" charset="2"/>
              <a:buChar char="Ø"/>
            </a:pPr>
            <a:r>
              <a:rPr lang="en-GB" sz="2000" b="1" dirty="0">
                <a:solidFill>
                  <a:srgbClr val="1F4E79"/>
                </a:solidFill>
              </a:rPr>
              <a:t>Establish a relationship with my stakeholders and sponsor</a:t>
            </a:r>
          </a:p>
          <a:p>
            <a:pPr marL="1714500" lvl="3" indent="-342900">
              <a:spcBef>
                <a:spcPts val="1200"/>
              </a:spcBef>
              <a:buClr>
                <a:srgbClr val="CD9D51"/>
              </a:buClr>
              <a:buSzPct val="120000"/>
              <a:buFont typeface="Wingdings" panose="05000000000000000000" pitchFamily="2" charset="2"/>
              <a:buChar char="§"/>
            </a:pPr>
            <a:r>
              <a:rPr lang="en-GB" dirty="0"/>
              <a:t>Understand their style and approach</a:t>
            </a:r>
          </a:p>
          <a:p>
            <a:pPr marL="1714500" lvl="3" indent="-342900">
              <a:spcBef>
                <a:spcPts val="1200"/>
              </a:spcBef>
              <a:buClr>
                <a:srgbClr val="CD9D51"/>
              </a:buClr>
              <a:buSzPct val="120000"/>
              <a:buFont typeface="Wingdings" panose="05000000000000000000" pitchFamily="2" charset="2"/>
              <a:buChar char="§"/>
            </a:pPr>
            <a:r>
              <a:rPr lang="en-GB" dirty="0"/>
              <a:t>Recognise their priorities</a:t>
            </a:r>
          </a:p>
          <a:p>
            <a:pPr marL="1714500" lvl="3" indent="-342900">
              <a:spcBef>
                <a:spcPts val="1200"/>
              </a:spcBef>
              <a:buClr>
                <a:srgbClr val="CD9D51"/>
              </a:buClr>
              <a:buSzPct val="120000"/>
              <a:buFont typeface="Wingdings" panose="05000000000000000000" pitchFamily="2" charset="2"/>
              <a:buChar char="§"/>
            </a:pPr>
            <a:r>
              <a:rPr lang="en-GB" dirty="0"/>
              <a:t>Establish a “contract” for delivery and deliverables</a:t>
            </a:r>
          </a:p>
          <a:p>
            <a:pPr marL="1714500" lvl="3" indent="-342900">
              <a:spcBef>
                <a:spcPts val="1200"/>
              </a:spcBef>
              <a:buClr>
                <a:srgbClr val="CD9D51"/>
              </a:buClr>
              <a:buSzPct val="120000"/>
              <a:buFont typeface="Wingdings" panose="05000000000000000000" pitchFamily="2" charset="2"/>
              <a:buChar char="§"/>
            </a:pPr>
            <a:endParaRPr lang="en-GB" dirty="0"/>
          </a:p>
        </p:txBody>
      </p:sp>
    </p:spTree>
    <p:extLst>
      <p:ext uri="{BB962C8B-B14F-4D97-AF65-F5344CB8AC3E}">
        <p14:creationId xmlns:p14="http://schemas.microsoft.com/office/powerpoint/2010/main" val="16664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are my priorities at the start of a new programme?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77553" y="1199103"/>
            <a:ext cx="11328401" cy="2123658"/>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Develop a communication strategy based on:</a:t>
            </a:r>
          </a:p>
          <a:p>
            <a:pPr marL="1714500" lvl="3" indent="-342900">
              <a:spcBef>
                <a:spcPts val="1200"/>
              </a:spcBef>
              <a:buClr>
                <a:srgbClr val="CD9D51"/>
              </a:buClr>
              <a:buSzPct val="120000"/>
              <a:buFont typeface="Wingdings" panose="05000000000000000000" pitchFamily="2" charset="2"/>
              <a:buChar char="§"/>
            </a:pPr>
            <a:r>
              <a:rPr lang="en-GB" dirty="0"/>
              <a:t>The organisation’s style and values</a:t>
            </a:r>
          </a:p>
          <a:p>
            <a:pPr marL="1714500" lvl="3" indent="-342900">
              <a:spcBef>
                <a:spcPts val="1200"/>
              </a:spcBef>
              <a:buClr>
                <a:srgbClr val="CD9D51"/>
              </a:buClr>
              <a:buSzPct val="120000"/>
              <a:buFont typeface="Wingdings" panose="05000000000000000000" pitchFamily="2" charset="2"/>
              <a:buChar char="§"/>
            </a:pPr>
            <a:r>
              <a:rPr lang="en-GB" dirty="0"/>
              <a:t>The sponsors requirements</a:t>
            </a:r>
          </a:p>
          <a:p>
            <a:pPr marL="1714500" lvl="3" indent="-342900">
              <a:spcBef>
                <a:spcPts val="1200"/>
              </a:spcBef>
              <a:buClr>
                <a:srgbClr val="CD9D51"/>
              </a:buClr>
              <a:buSzPct val="120000"/>
              <a:buFont typeface="Wingdings" panose="05000000000000000000" pitchFamily="2" charset="2"/>
              <a:buChar char="§"/>
            </a:pPr>
            <a:r>
              <a:rPr lang="en-GB" dirty="0"/>
              <a:t>Agreeing the minimum level of communication to satisfy the above</a:t>
            </a:r>
          </a:p>
          <a:p>
            <a:pPr lvl="3">
              <a:spcBef>
                <a:spcPts val="1200"/>
              </a:spcBef>
              <a:buClr>
                <a:srgbClr val="CD9D51"/>
              </a:buClr>
              <a:buSzPct val="120000"/>
            </a:pPr>
            <a:endParaRPr lang="en-GB" dirty="0"/>
          </a:p>
        </p:txBody>
      </p:sp>
      <p:sp>
        <p:nvSpPr>
          <p:cNvPr id="6" name="TextBox 5">
            <a:extLst>
              <a:ext uri="{FF2B5EF4-FFF2-40B4-BE49-F238E27FC236}">
                <a16:creationId xmlns:a16="http://schemas.microsoft.com/office/drawing/2014/main" xmlns="" id="{CEF9BE56-D6FD-429D-9CB6-C0E470027388}"/>
              </a:ext>
            </a:extLst>
          </p:cNvPr>
          <p:cNvSpPr txBox="1"/>
          <p:nvPr/>
        </p:nvSpPr>
        <p:spPr>
          <a:xfrm>
            <a:off x="241175" y="3322761"/>
            <a:ext cx="11328401" cy="1692771"/>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smtClean="0">
                <a:solidFill>
                  <a:srgbClr val="1F4E79"/>
                </a:solidFill>
              </a:rPr>
              <a:t>Establish </a:t>
            </a:r>
            <a:r>
              <a:rPr lang="en-GB" sz="2000" b="1" dirty="0">
                <a:solidFill>
                  <a:srgbClr val="1F4E79"/>
                </a:solidFill>
              </a:rPr>
              <a:t>a fit for purpose governance model based on</a:t>
            </a:r>
          </a:p>
          <a:p>
            <a:pPr marL="1714500" lvl="3" indent="-342900">
              <a:spcBef>
                <a:spcPts val="1200"/>
              </a:spcBef>
              <a:buClr>
                <a:srgbClr val="CD9D51"/>
              </a:buClr>
              <a:buSzPct val="120000"/>
              <a:buFont typeface="Wingdings" panose="05000000000000000000" pitchFamily="2" charset="2"/>
              <a:buChar char="§"/>
            </a:pPr>
            <a:r>
              <a:rPr lang="en-GB" dirty="0"/>
              <a:t>The organisation style and values</a:t>
            </a:r>
          </a:p>
          <a:p>
            <a:pPr marL="1714500" lvl="3" indent="-342900">
              <a:spcBef>
                <a:spcPts val="1200"/>
              </a:spcBef>
              <a:buClr>
                <a:srgbClr val="CD9D51"/>
              </a:buClr>
              <a:buSzPct val="120000"/>
              <a:buFont typeface="Wingdings" panose="05000000000000000000" pitchFamily="2" charset="2"/>
              <a:buChar char="§"/>
            </a:pPr>
            <a:r>
              <a:rPr lang="en-GB" dirty="0"/>
              <a:t>The sponsors requirements</a:t>
            </a:r>
          </a:p>
          <a:p>
            <a:pPr marL="1714500" lvl="3" indent="-342900">
              <a:spcBef>
                <a:spcPts val="1200"/>
              </a:spcBef>
              <a:buClr>
                <a:srgbClr val="CD9D51"/>
              </a:buClr>
              <a:buSzPct val="120000"/>
              <a:buFont typeface="Wingdings" panose="05000000000000000000" pitchFamily="2" charset="2"/>
              <a:buChar char="§"/>
            </a:pPr>
            <a:r>
              <a:rPr lang="en-GB" dirty="0"/>
              <a:t>A realistic view of how much time is available and required to maintain control</a:t>
            </a:r>
          </a:p>
        </p:txBody>
      </p:sp>
    </p:spTree>
    <p:extLst>
      <p:ext uri="{BB962C8B-B14F-4D97-AF65-F5344CB8AC3E}">
        <p14:creationId xmlns:p14="http://schemas.microsoft.com/office/powerpoint/2010/main" val="226729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53530" y="250808"/>
            <a:ext cx="872411" cy="389941"/>
          </a:xfrm>
          <a:prstGeom prst="rect">
            <a:avLst/>
          </a:prstGeom>
        </p:spPr>
      </p:pic>
      <p:pic>
        <p:nvPicPr>
          <p:cNvPr id="5" name="Picture 4"/>
          <p:cNvPicPr>
            <a:picLocks noChangeAspect="1"/>
          </p:cNvPicPr>
          <p:nvPr/>
        </p:nvPicPr>
        <p:blipFill>
          <a:blip r:embed="rId3"/>
          <a:stretch>
            <a:fillRect/>
          </a:stretch>
        </p:blipFill>
        <p:spPr>
          <a:xfrm>
            <a:off x="9411603" y="250808"/>
            <a:ext cx="1256397" cy="399091"/>
          </a:xfrm>
          <a:prstGeom prst="rect">
            <a:avLst/>
          </a:prstGeom>
        </p:spPr>
      </p:pic>
      <p:sp>
        <p:nvSpPr>
          <p:cNvPr id="8" name="Rectangle 7">
            <a:extLst>
              <a:ext uri="{FF2B5EF4-FFF2-40B4-BE49-F238E27FC236}">
                <a16:creationId xmlns:a16="http://schemas.microsoft.com/office/drawing/2014/main" xmlns="" id="{171FCAFC-7112-4874-8A59-01D9D1E0F497}"/>
              </a:ext>
            </a:extLst>
          </p:cNvPr>
          <p:cNvSpPr/>
          <p:nvPr/>
        </p:nvSpPr>
        <p:spPr>
          <a:xfrm>
            <a:off x="0" y="128612"/>
            <a:ext cx="9226073" cy="643484"/>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09200" lvl="1"/>
            <a:r>
              <a:rPr lang="en-GB" sz="2000" b="1" spc="300" dirty="0">
                <a:solidFill>
                  <a:prstClr val="white"/>
                </a:solidFill>
              </a:rPr>
              <a:t>What are my priorities at the start of a new programme?</a:t>
            </a:r>
          </a:p>
        </p:txBody>
      </p:sp>
      <p:sp>
        <p:nvSpPr>
          <p:cNvPr id="9" name="TextBox 8">
            <a:extLst>
              <a:ext uri="{FF2B5EF4-FFF2-40B4-BE49-F238E27FC236}">
                <a16:creationId xmlns:a16="http://schemas.microsoft.com/office/drawing/2014/main" xmlns="" id="{CEF9BE56-D6FD-429D-9CB6-C0E470027388}"/>
              </a:ext>
            </a:extLst>
          </p:cNvPr>
          <p:cNvSpPr txBox="1"/>
          <p:nvPr/>
        </p:nvSpPr>
        <p:spPr>
          <a:xfrm>
            <a:off x="-1" y="1341561"/>
            <a:ext cx="11328401" cy="2554545"/>
          </a:xfrm>
          <a:prstGeom prst="rect">
            <a:avLst/>
          </a:prstGeom>
          <a:noFill/>
        </p:spPr>
        <p:txBody>
          <a:bodyPr wrap="square" rtlCol="0">
            <a:spAutoFit/>
          </a:bodyPr>
          <a:lstStyle/>
          <a:p>
            <a:pPr marL="1257300" lvl="2" indent="-342900">
              <a:buClr>
                <a:srgbClr val="CD9D51"/>
              </a:buClr>
              <a:buFont typeface="Wingdings" panose="05000000000000000000" pitchFamily="2" charset="2"/>
              <a:buChar char="Ø"/>
            </a:pPr>
            <a:r>
              <a:rPr lang="en-GB" sz="2000" b="1" dirty="0">
                <a:solidFill>
                  <a:srgbClr val="1F4E79"/>
                </a:solidFill>
              </a:rPr>
              <a:t>Identify the tool or tools we will use to manage the programme</a:t>
            </a:r>
          </a:p>
          <a:p>
            <a:pPr marL="1714500" lvl="3" indent="-342900">
              <a:spcBef>
                <a:spcPts val="1200"/>
              </a:spcBef>
              <a:buClr>
                <a:srgbClr val="CD9D51"/>
              </a:buClr>
              <a:buSzPct val="120000"/>
              <a:buFont typeface="Wingdings" panose="05000000000000000000" pitchFamily="2" charset="2"/>
              <a:buChar char="§"/>
            </a:pPr>
            <a:r>
              <a:rPr lang="en-GB" dirty="0"/>
              <a:t>Support the Governance model, not drive it</a:t>
            </a:r>
          </a:p>
          <a:p>
            <a:pPr marL="1714500" lvl="3" indent="-342900">
              <a:spcBef>
                <a:spcPts val="1200"/>
              </a:spcBef>
              <a:buClr>
                <a:srgbClr val="CD9D51"/>
              </a:buClr>
              <a:buSzPct val="120000"/>
              <a:buFont typeface="Wingdings" panose="05000000000000000000" pitchFamily="2" charset="2"/>
              <a:buChar char="§"/>
            </a:pPr>
            <a:r>
              <a:rPr lang="en-GB" dirty="0"/>
              <a:t>Simplify the Programme control process</a:t>
            </a:r>
          </a:p>
          <a:p>
            <a:pPr marL="1714500" lvl="3" indent="-342900">
              <a:spcBef>
                <a:spcPts val="1200"/>
              </a:spcBef>
              <a:buClr>
                <a:srgbClr val="CD9D51"/>
              </a:buClr>
              <a:buSzPct val="120000"/>
              <a:buFont typeface="Wingdings" panose="05000000000000000000" pitchFamily="2" charset="2"/>
              <a:buChar char="§"/>
            </a:pPr>
            <a:r>
              <a:rPr lang="en-GB" dirty="0"/>
              <a:t>Improve quality of Project meetings (discuss exceptions not status)</a:t>
            </a:r>
          </a:p>
          <a:p>
            <a:pPr marL="1714500" lvl="3" indent="-342900">
              <a:spcBef>
                <a:spcPts val="1200"/>
              </a:spcBef>
              <a:buClr>
                <a:srgbClr val="CD9D51"/>
              </a:buClr>
              <a:buSzPct val="120000"/>
              <a:buFont typeface="Wingdings" panose="05000000000000000000" pitchFamily="2" charset="2"/>
              <a:buChar char="§"/>
            </a:pPr>
            <a:r>
              <a:rPr lang="en-GB" dirty="0"/>
              <a:t>Demonstrate a Professional approach with Sponsors/Stakeholders</a:t>
            </a:r>
          </a:p>
          <a:p>
            <a:pPr marL="1714500" lvl="3" indent="-342900">
              <a:spcBef>
                <a:spcPts val="1200"/>
              </a:spcBef>
              <a:buClr>
                <a:srgbClr val="CD9D51"/>
              </a:buClr>
              <a:buSzPct val="120000"/>
              <a:buFont typeface="Wingdings" panose="05000000000000000000" pitchFamily="2" charset="2"/>
              <a:buChar char="§"/>
            </a:pPr>
            <a:endParaRPr lang="en-GB" dirty="0"/>
          </a:p>
        </p:txBody>
      </p:sp>
    </p:spTree>
    <p:extLst>
      <p:ext uri="{BB962C8B-B14F-4D97-AF65-F5344CB8AC3E}">
        <p14:creationId xmlns:p14="http://schemas.microsoft.com/office/powerpoint/2010/main" val="117122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F67C9226-CD4D-4BA7-A1F0-5D0BB752F0BF}"/>
              </a:ext>
            </a:extLst>
          </p:cNvPr>
          <p:cNvGraphicFramePr>
            <a:graphicFrameLocks noGrp="1"/>
          </p:cNvGraphicFramePr>
          <p:nvPr>
            <p:ph idx="1"/>
            <p:extLst/>
          </p:nvPr>
        </p:nvGraphicFramePr>
        <p:xfrm>
          <a:off x="819347" y="1493302"/>
          <a:ext cx="10737915" cy="47252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563E540D-9031-426B-BEF4-EE5ACCB1C42F}"/>
              </a:ext>
            </a:extLst>
          </p:cNvPr>
          <p:cNvSpPr txBox="1"/>
          <p:nvPr/>
        </p:nvSpPr>
        <p:spPr>
          <a:xfrm>
            <a:off x="7692272" y="1941920"/>
            <a:ext cx="1407116" cy="369332"/>
          </a:xfrm>
          <a:prstGeom prst="rect">
            <a:avLst/>
          </a:prstGeom>
          <a:noFill/>
        </p:spPr>
        <p:txBody>
          <a:bodyPr wrap="none" rtlCol="0">
            <a:spAutoFit/>
          </a:bodyPr>
          <a:lstStyle/>
          <a:p>
            <a:r>
              <a:rPr lang="en-GB" dirty="0"/>
              <a:t>Identify PM’s</a:t>
            </a:r>
          </a:p>
        </p:txBody>
      </p:sp>
      <p:sp>
        <p:nvSpPr>
          <p:cNvPr id="8" name="TextBox 7">
            <a:extLst>
              <a:ext uri="{FF2B5EF4-FFF2-40B4-BE49-F238E27FC236}">
                <a16:creationId xmlns:a16="http://schemas.microsoft.com/office/drawing/2014/main" xmlns="" id="{46F36501-F1B2-4826-9291-17DCD3FE8E85}"/>
              </a:ext>
            </a:extLst>
          </p:cNvPr>
          <p:cNvSpPr txBox="1"/>
          <p:nvPr/>
        </p:nvSpPr>
        <p:spPr>
          <a:xfrm>
            <a:off x="3214539" y="713484"/>
            <a:ext cx="5559151" cy="369332"/>
          </a:xfrm>
          <a:prstGeom prst="rect">
            <a:avLst/>
          </a:prstGeom>
          <a:noFill/>
        </p:spPr>
        <p:txBody>
          <a:bodyPr wrap="none" rtlCol="0">
            <a:spAutoFit/>
          </a:bodyPr>
          <a:lstStyle/>
          <a:p>
            <a:r>
              <a:rPr lang="en-GB" dirty="0"/>
              <a:t>Identify, populate and brief programme management tool</a:t>
            </a:r>
          </a:p>
        </p:txBody>
      </p:sp>
      <p:sp>
        <p:nvSpPr>
          <p:cNvPr id="9" name="Arrow: Down 8">
            <a:extLst>
              <a:ext uri="{FF2B5EF4-FFF2-40B4-BE49-F238E27FC236}">
                <a16:creationId xmlns:a16="http://schemas.microsoft.com/office/drawing/2014/main" xmlns="" id="{80D25B1A-B031-4AA2-8F37-B4CA0D932C25}"/>
              </a:ext>
            </a:extLst>
          </p:cNvPr>
          <p:cNvSpPr/>
          <p:nvPr/>
        </p:nvSpPr>
        <p:spPr>
          <a:xfrm>
            <a:off x="5664177" y="1083237"/>
            <a:ext cx="329938" cy="518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xmlns="" id="{D1FE5F42-6F3A-497D-B9C4-3D3627EAEBD9}"/>
              </a:ext>
            </a:extLst>
          </p:cNvPr>
          <p:cNvSpPr txBox="1"/>
          <p:nvPr/>
        </p:nvSpPr>
        <p:spPr>
          <a:xfrm>
            <a:off x="6777872" y="4365140"/>
            <a:ext cx="631904" cy="400110"/>
          </a:xfrm>
          <a:prstGeom prst="rect">
            <a:avLst/>
          </a:prstGeom>
          <a:noFill/>
        </p:spPr>
        <p:txBody>
          <a:bodyPr wrap="none" rtlCol="0">
            <a:spAutoFit/>
          </a:bodyPr>
          <a:lstStyle/>
          <a:p>
            <a:r>
              <a:rPr lang="en-GB" sz="2000" b="1" dirty="0"/>
              <a:t>35%</a:t>
            </a:r>
          </a:p>
        </p:txBody>
      </p:sp>
      <p:sp>
        <p:nvSpPr>
          <p:cNvPr id="12" name="TextBox 11">
            <a:extLst>
              <a:ext uri="{FF2B5EF4-FFF2-40B4-BE49-F238E27FC236}">
                <a16:creationId xmlns:a16="http://schemas.microsoft.com/office/drawing/2014/main" xmlns="" id="{3887A3A8-3A28-47E6-9F9E-2F6356302074}"/>
              </a:ext>
            </a:extLst>
          </p:cNvPr>
          <p:cNvSpPr txBox="1"/>
          <p:nvPr/>
        </p:nvSpPr>
        <p:spPr>
          <a:xfrm>
            <a:off x="4804528" y="2549961"/>
            <a:ext cx="631904" cy="400110"/>
          </a:xfrm>
          <a:prstGeom prst="rect">
            <a:avLst/>
          </a:prstGeom>
          <a:noFill/>
        </p:spPr>
        <p:txBody>
          <a:bodyPr wrap="none" rtlCol="0">
            <a:spAutoFit/>
          </a:bodyPr>
          <a:lstStyle/>
          <a:p>
            <a:r>
              <a:rPr lang="en-GB" sz="2000" b="1" dirty="0"/>
              <a:t>20%</a:t>
            </a:r>
          </a:p>
        </p:txBody>
      </p:sp>
      <p:sp>
        <p:nvSpPr>
          <p:cNvPr id="13" name="TextBox 12">
            <a:extLst>
              <a:ext uri="{FF2B5EF4-FFF2-40B4-BE49-F238E27FC236}">
                <a16:creationId xmlns:a16="http://schemas.microsoft.com/office/drawing/2014/main" xmlns="" id="{49C30BF7-ED8A-4532-86AA-EDC1C1AA5FB5}"/>
              </a:ext>
            </a:extLst>
          </p:cNvPr>
          <p:cNvSpPr txBox="1"/>
          <p:nvPr/>
        </p:nvSpPr>
        <p:spPr>
          <a:xfrm>
            <a:off x="5686243" y="2077762"/>
            <a:ext cx="502061" cy="400110"/>
          </a:xfrm>
          <a:prstGeom prst="rect">
            <a:avLst/>
          </a:prstGeom>
          <a:noFill/>
        </p:spPr>
        <p:txBody>
          <a:bodyPr wrap="none" rtlCol="0">
            <a:spAutoFit/>
          </a:bodyPr>
          <a:lstStyle/>
          <a:p>
            <a:r>
              <a:rPr lang="en-GB" sz="2000" b="1" dirty="0"/>
              <a:t>5%</a:t>
            </a:r>
          </a:p>
        </p:txBody>
      </p:sp>
      <p:sp>
        <p:nvSpPr>
          <p:cNvPr id="14" name="TextBox 13">
            <a:extLst>
              <a:ext uri="{FF2B5EF4-FFF2-40B4-BE49-F238E27FC236}">
                <a16:creationId xmlns:a16="http://schemas.microsoft.com/office/drawing/2014/main" xmlns="" id="{6D2473B5-0716-43B2-AE93-9BDE6F8E409B}"/>
              </a:ext>
            </a:extLst>
          </p:cNvPr>
          <p:cNvSpPr txBox="1"/>
          <p:nvPr/>
        </p:nvSpPr>
        <p:spPr>
          <a:xfrm>
            <a:off x="6777872" y="2549961"/>
            <a:ext cx="631904" cy="400110"/>
          </a:xfrm>
          <a:prstGeom prst="rect">
            <a:avLst/>
          </a:prstGeom>
          <a:noFill/>
        </p:spPr>
        <p:txBody>
          <a:bodyPr wrap="none" rtlCol="0">
            <a:spAutoFit/>
          </a:bodyPr>
          <a:lstStyle/>
          <a:p>
            <a:r>
              <a:rPr lang="en-GB" sz="2000" b="1" dirty="0"/>
              <a:t>20%</a:t>
            </a:r>
          </a:p>
        </p:txBody>
      </p:sp>
      <p:sp>
        <p:nvSpPr>
          <p:cNvPr id="15" name="TextBox 14">
            <a:extLst>
              <a:ext uri="{FF2B5EF4-FFF2-40B4-BE49-F238E27FC236}">
                <a16:creationId xmlns:a16="http://schemas.microsoft.com/office/drawing/2014/main" xmlns="" id="{BC52A5BF-1FBC-414B-9D87-668F394385BD}"/>
              </a:ext>
            </a:extLst>
          </p:cNvPr>
          <p:cNvSpPr txBox="1"/>
          <p:nvPr/>
        </p:nvSpPr>
        <p:spPr>
          <a:xfrm>
            <a:off x="4804528" y="4365140"/>
            <a:ext cx="631904" cy="400110"/>
          </a:xfrm>
          <a:prstGeom prst="rect">
            <a:avLst/>
          </a:prstGeom>
          <a:noFill/>
        </p:spPr>
        <p:txBody>
          <a:bodyPr wrap="none" rtlCol="0">
            <a:spAutoFit/>
          </a:bodyPr>
          <a:lstStyle/>
          <a:p>
            <a:r>
              <a:rPr lang="en-GB" sz="2000" b="1" dirty="0"/>
              <a:t>20%</a:t>
            </a:r>
          </a:p>
        </p:txBody>
      </p:sp>
      <p:pic>
        <p:nvPicPr>
          <p:cNvPr id="2" name="Picture 1"/>
          <p:cNvPicPr>
            <a:picLocks noChangeAspect="1"/>
          </p:cNvPicPr>
          <p:nvPr/>
        </p:nvPicPr>
        <p:blipFill>
          <a:blip r:embed="rId3"/>
          <a:stretch>
            <a:fillRect/>
          </a:stretch>
        </p:blipFill>
        <p:spPr>
          <a:xfrm>
            <a:off x="9501910" y="89407"/>
            <a:ext cx="2316681" cy="402371"/>
          </a:xfrm>
          <a:prstGeom prst="rect">
            <a:avLst/>
          </a:prstGeom>
        </p:spPr>
      </p:pic>
    </p:spTree>
    <p:extLst>
      <p:ext uri="{BB962C8B-B14F-4D97-AF65-F5344CB8AC3E}">
        <p14:creationId xmlns:p14="http://schemas.microsoft.com/office/powerpoint/2010/main" val="271287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11669</TotalTime>
  <Words>1243</Words>
  <Application>Microsoft Office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 It’s not all about the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Control – It’s not all about the tool!!</dc:title>
  <dc:creator>Nick Wilson</dc:creator>
  <cp:lastModifiedBy>Nick Wilson</cp:lastModifiedBy>
  <cp:revision>82</cp:revision>
  <cp:lastPrinted>2017-10-02T19:13:01Z</cp:lastPrinted>
  <dcterms:created xsi:type="dcterms:W3CDTF">2017-09-11T15:54:16Z</dcterms:created>
  <dcterms:modified xsi:type="dcterms:W3CDTF">2017-10-09T11:09:58Z</dcterms:modified>
</cp:coreProperties>
</file>