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7"/>
  </p:notesMasterIdLst>
  <p:handoutMasterIdLst>
    <p:handoutMasterId r:id="rId18"/>
  </p:handoutMasterIdLst>
  <p:sldIdLst>
    <p:sldId id="649" r:id="rId2"/>
    <p:sldId id="635" r:id="rId3"/>
    <p:sldId id="640" r:id="rId4"/>
    <p:sldId id="651" r:id="rId5"/>
    <p:sldId id="623" r:id="rId6"/>
    <p:sldId id="647" r:id="rId7"/>
    <p:sldId id="634" r:id="rId8"/>
    <p:sldId id="639" r:id="rId9"/>
    <p:sldId id="644" r:id="rId10"/>
    <p:sldId id="645" r:id="rId11"/>
    <p:sldId id="646" r:id="rId12"/>
    <p:sldId id="641" r:id="rId13"/>
    <p:sldId id="642" r:id="rId14"/>
    <p:sldId id="648" r:id="rId15"/>
    <p:sldId id="650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74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795" userDrawn="1">
          <p15:clr>
            <a:srgbClr val="A4A3A4"/>
          </p15:clr>
        </p15:guide>
        <p15:guide id="6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001"/>
    <a:srgbClr val="FFFF99"/>
    <a:srgbClr val="FFCC66"/>
    <a:srgbClr val="E74D1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0000" autoAdjust="0"/>
  </p:normalViewPr>
  <p:slideViewPr>
    <p:cSldViewPr snapToGrid="0" showGuides="1">
      <p:cViewPr varScale="1">
        <p:scale>
          <a:sx n="56" d="100"/>
          <a:sy n="56" d="100"/>
        </p:scale>
        <p:origin x="1752" y="66"/>
      </p:cViewPr>
      <p:guideLst>
        <p:guide orient="horz" pos="2296"/>
        <p:guide pos="74"/>
        <p:guide orient="horz" pos="1797"/>
        <p:guide pos="272"/>
        <p:guide orient="horz" pos="2795"/>
        <p:guide pos="2883"/>
      </p:guideLst>
    </p:cSldViewPr>
  </p:slideViewPr>
  <p:outlineViewPr>
    <p:cViewPr>
      <p:scale>
        <a:sx n="33" d="100"/>
        <a:sy n="33" d="100"/>
      </p:scale>
      <p:origin x="0" y="-485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99"/>
    </p:cViewPr>
  </p:sorterViewPr>
  <p:notesViewPr>
    <p:cSldViewPr snapToGrid="0" showGuides="1">
      <p:cViewPr>
        <p:scale>
          <a:sx n="80" d="100"/>
          <a:sy n="80" d="100"/>
        </p:scale>
        <p:origin x="1517" y="-960"/>
      </p:cViewPr>
      <p:guideLst>
        <p:guide orient="horz" pos="2880"/>
        <p:guide pos="2160"/>
        <p:guide orient="horz" pos="311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Transformation Roles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mmm\-yy</c:formatCode>
                <c:ptCount val="10"/>
                <c:pt idx="0">
                  <c:v>41671</c:v>
                </c:pt>
                <c:pt idx="1">
                  <c:v>41760</c:v>
                </c:pt>
                <c:pt idx="2">
                  <c:v>41821</c:v>
                </c:pt>
                <c:pt idx="3">
                  <c:v>41883</c:v>
                </c:pt>
                <c:pt idx="4">
                  <c:v>42036</c:v>
                </c:pt>
                <c:pt idx="5">
                  <c:v>42095</c:v>
                </c:pt>
                <c:pt idx="6">
                  <c:v>42156</c:v>
                </c:pt>
                <c:pt idx="7">
                  <c:v>42248</c:v>
                </c:pt>
                <c:pt idx="8">
                  <c:v>42309</c:v>
                </c:pt>
                <c:pt idx="9">
                  <c:v>42370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608</c:v>
                </c:pt>
                <c:pt idx="1">
                  <c:v>614</c:v>
                </c:pt>
                <c:pt idx="2">
                  <c:v>658</c:v>
                </c:pt>
                <c:pt idx="3">
                  <c:v>719</c:v>
                </c:pt>
                <c:pt idx="4">
                  <c:v>981</c:v>
                </c:pt>
                <c:pt idx="5">
                  <c:v>889</c:v>
                </c:pt>
                <c:pt idx="6">
                  <c:v>899</c:v>
                </c:pt>
                <c:pt idx="7">
                  <c:v>1317</c:v>
                </c:pt>
                <c:pt idx="8">
                  <c:v>1119</c:v>
                </c:pt>
                <c:pt idx="9">
                  <c:v>1202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26-4FD4-BEC7-1FF6FFA0C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Change Management Roles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mmm\-yy</c:formatCode>
                <c:ptCount val="10"/>
                <c:pt idx="0">
                  <c:v>41671</c:v>
                </c:pt>
                <c:pt idx="1">
                  <c:v>41760</c:v>
                </c:pt>
                <c:pt idx="2">
                  <c:v>41821</c:v>
                </c:pt>
                <c:pt idx="3">
                  <c:v>41883</c:v>
                </c:pt>
                <c:pt idx="4">
                  <c:v>42036</c:v>
                </c:pt>
                <c:pt idx="5">
                  <c:v>42095</c:v>
                </c:pt>
                <c:pt idx="6">
                  <c:v>42156</c:v>
                </c:pt>
                <c:pt idx="7">
                  <c:v>42248</c:v>
                </c:pt>
                <c:pt idx="8">
                  <c:v>42309</c:v>
                </c:pt>
                <c:pt idx="9">
                  <c:v>42370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714</c:v>
                </c:pt>
                <c:pt idx="1">
                  <c:v>790</c:v>
                </c:pt>
                <c:pt idx="2">
                  <c:v>913</c:v>
                </c:pt>
                <c:pt idx="3">
                  <c:v>931</c:v>
                </c:pt>
                <c:pt idx="4">
                  <c:v>968</c:v>
                </c:pt>
                <c:pt idx="5">
                  <c:v>967</c:v>
                </c:pt>
                <c:pt idx="6">
                  <c:v>1043</c:v>
                </c:pt>
                <c:pt idx="7">
                  <c:v>870</c:v>
                </c:pt>
                <c:pt idx="8">
                  <c:v>874</c:v>
                </c:pt>
                <c:pt idx="9">
                  <c:v>941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26-4FD4-BEC7-1FF6FFA0C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771640"/>
        <c:axId val="241761448"/>
      </c:lineChart>
      <c:dateAx>
        <c:axId val="241771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61448"/>
        <c:crosses val="autoZero"/>
        <c:auto val="1"/>
        <c:lblOffset val="100"/>
        <c:baseTimeUnit val="months"/>
      </c:dateAx>
      <c:valAx>
        <c:axId val="24176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7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D050FBC-7C0B-4C85-81AD-7A0CE8E8600D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39803F22-1576-427D-A8AD-5A12DED0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0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7B49F29B-A348-49D1-ABEE-C2C4FC9CC0A1}" type="datetimeFigureOut">
              <a:rPr lang="en-GB" smtClean="0"/>
              <a:t>22/03/2016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65CF4C3-ECD6-492B-857B-52C72F72D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POLL QUESTIONS</a:t>
            </a:r>
          </a:p>
          <a:p>
            <a:r>
              <a:rPr lang="en-GB" dirty="0"/>
              <a:t>How many of you</a:t>
            </a:r>
            <a:r>
              <a:rPr lang="en-GB" baseline="0" dirty="0"/>
              <a:t> are involved in a change at work?</a:t>
            </a:r>
          </a:p>
          <a:p>
            <a:r>
              <a:rPr lang="en-GB" baseline="0" dirty="0"/>
              <a:t>How many  of you have a formal job title that includes the words change or transformation?</a:t>
            </a:r>
            <a:endParaRPr lang="en-GB" dirty="0"/>
          </a:p>
          <a:p>
            <a:r>
              <a:rPr lang="en-GB" dirty="0"/>
              <a:t>How many of you have a change management</a:t>
            </a:r>
            <a:r>
              <a:rPr lang="en-GB" baseline="0" dirty="0"/>
              <a:t> qualification?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CF4C3-ECD6-492B-857B-52C72F72D0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9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wanted to clarify my role</a:t>
            </a:r>
            <a:r>
              <a:rPr lang="en-GB" baseline="0" dirty="0"/>
              <a:t> and my interest in giving this presentation today – as the chair of the Change Management Institute UK I am here to raise awareness of the CMI and why we exist. Worth bearing in mind that the existence of professional bodies tends to be a lagging indicator, so our existence is a result of many people feeling that change management is a professional discipline.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F25FB-7B0B-4CFA-9DF9-2C364AB02B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‘All’ organisations are changing, so not changing means being left behind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CF4C3-ECD6-492B-857B-52C72F72D0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0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A031-3123-44D5-AF96-4538DA586680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3E72-954A-4FAA-BDE4-7E6B17DE9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5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CF43-9162-4C36-9E14-14A4A4FE8336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AA32-0FBE-4129-8E35-5C8B0C6FE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9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DF72-48EA-4906-B706-16C6FB45E05C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9308-65D4-461B-99E6-235987297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21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7042-E238-4918-828D-CCDA920F6166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C2E9C-E68D-4460-B9B7-9870E0340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2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63AA-26E7-4300-B2C7-88634D2E9F78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4ABE3-B5C2-427C-AB17-426B90FD8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1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74E6-E00A-4A3C-AE56-D694648C2171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213D6-E5F0-4DB6-80C2-3933CA08E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3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>
            <a:lvl5pPr marL="1369219" indent="-165497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6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1742-65E1-4073-82E8-B5666CBAC99C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5D16-2BD6-4CBC-8DE5-6D4CD945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8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1800"/>
            <a:ext cx="22320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2625" y="6400800"/>
            <a:ext cx="165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C27676BA-8EF5-4938-94CF-3ECC90F859B5}" type="slidenum">
              <a:rPr lang="en-GB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97"/>
            <a:ext cx="8229600" cy="9778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E74D18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172"/>
            <a:ext cx="8229600" cy="391899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810001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810001"/>
                </a:solidFill>
                <a:latin typeface="Verdana"/>
                <a:cs typeface="Verdana"/>
              </a:defRPr>
            </a:lvl2pPr>
            <a:lvl3pPr>
              <a:defRPr sz="2000">
                <a:solidFill>
                  <a:srgbClr val="810001"/>
                </a:solidFill>
                <a:latin typeface="Verdana"/>
                <a:cs typeface="Verdana"/>
              </a:defRPr>
            </a:lvl3pPr>
            <a:lvl4pPr>
              <a:defRPr sz="2000">
                <a:solidFill>
                  <a:srgbClr val="810001"/>
                </a:solidFill>
                <a:latin typeface="Verdana"/>
                <a:cs typeface="Verdana"/>
              </a:defRPr>
            </a:lvl4pPr>
            <a:lvl5pPr>
              <a:defRPr sz="2000">
                <a:solidFill>
                  <a:srgbClr val="81000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1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21A2-DE80-446C-B388-7E8D86955570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52450-03FA-4411-B5D7-5830E2DE7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8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33845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387191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2625" y="6400800"/>
            <a:ext cx="165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4D4E9B31-877F-4D15-AEF4-306833E475A1}" type="slidenum">
              <a:rPr lang="en-GB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14528"/>
            <a:ext cx="5122912" cy="1470025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rgbClr val="81000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28875"/>
            <a:ext cx="5122912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1800"/>
            <a:ext cx="22320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2625" y="6400800"/>
            <a:ext cx="165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6A714E58-EA99-41E6-B651-A96E5FCFDD82}" type="slidenum">
              <a:rPr lang="en-GB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97"/>
            <a:ext cx="8229600" cy="9778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E74D18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172"/>
            <a:ext cx="8229600" cy="391899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810001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810001"/>
                </a:solidFill>
                <a:latin typeface="Verdana"/>
                <a:cs typeface="Verdana"/>
              </a:defRPr>
            </a:lvl2pPr>
            <a:lvl3pPr>
              <a:defRPr sz="2000">
                <a:solidFill>
                  <a:srgbClr val="810001"/>
                </a:solidFill>
                <a:latin typeface="Verdana"/>
                <a:cs typeface="Verdana"/>
              </a:defRPr>
            </a:lvl3pPr>
            <a:lvl4pPr>
              <a:defRPr sz="2000">
                <a:solidFill>
                  <a:srgbClr val="810001"/>
                </a:solidFill>
                <a:latin typeface="Verdana"/>
                <a:cs typeface="Verdana"/>
              </a:defRPr>
            </a:lvl4pPr>
            <a:lvl5pPr>
              <a:defRPr sz="2000">
                <a:solidFill>
                  <a:srgbClr val="81000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69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868B-A806-4E85-A05D-7411DD7D2C4D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53777-0359-48A7-A375-40D54FDA1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3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3F17-634A-49D9-BF63-D47D8D292060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6D42-A094-4C09-8C04-44C20FAA5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5B00-F1C8-4A83-998C-66ACC3DB7D1C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1D05-5734-4D23-BD4F-E985F7396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08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Lucida Grande" charset="0"/>
                <a:ea typeface="Geneva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42CEE8-7BD3-4EB0-B8A8-D9B3F4531F2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Lucida Grande" charset="0"/>
                <a:ea typeface="Geneva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24EF689-B314-411C-BE1B-186A25CD5FBB}" type="slidenum">
              <a:rPr lang="en-US" altLang="en-US" smtClean="0">
                <a:latin typeface="Lucida Grande" pitchFamily="23" charset="0"/>
                <a:ea typeface="Geneva" pitchFamily="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Lucida Grande" pitchFamily="23" charset="0"/>
              <a:ea typeface="Geneva" pitchFamily="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53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e-management-institut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does a Change Manager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Melanie Franklin</a:t>
            </a:r>
          </a:p>
          <a:p>
            <a:r>
              <a:rPr lang="en-GB" dirty="0"/>
              <a:t>Co-Chair</a:t>
            </a:r>
          </a:p>
          <a:p>
            <a:r>
              <a:rPr lang="en-GB" dirty="0"/>
              <a:t>Change Management Institute UK</a:t>
            </a:r>
          </a:p>
        </p:txBody>
      </p:sp>
    </p:spTree>
    <p:extLst>
      <p:ext uri="{BB962C8B-B14F-4D97-AF65-F5344CB8AC3E}">
        <p14:creationId xmlns:p14="http://schemas.microsoft.com/office/powerpoint/2010/main" val="304243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6522"/>
            <a:ext cx="7994748" cy="67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0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" y="661182"/>
            <a:ext cx="8868802" cy="570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9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Specialist in what is being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Someone who leads the implementation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Maintains day to day responsibility for an area of the business so is closely impacted by what is being changed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Will be responsible for one or more: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Process re-design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Organisational restructuring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Business development – new products and services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Strategic planning</a:t>
            </a:r>
          </a:p>
        </p:txBody>
      </p:sp>
    </p:spTree>
    <p:extLst>
      <p:ext uri="{BB962C8B-B14F-4D97-AF65-F5344CB8AC3E}">
        <p14:creationId xmlns:p14="http://schemas.microsoft.com/office/powerpoint/2010/main" val="427379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Specialist in creating a change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7172"/>
            <a:ext cx="8433583" cy="465082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Responsible for ensuring change management is developed as a profession/skill internally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Enjoys developing and implementing best practice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Remit is across all specialisms and business functions of the organisation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Will lead development and adoption of a change framework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Change management lifecycle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Toolkit – guidance/templates </a:t>
            </a:r>
            <a:r>
              <a:rPr lang="en-GB" dirty="0" err="1"/>
              <a:t>etc</a:t>
            </a:r>
            <a:endParaRPr lang="en-GB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Governance framework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Approach to progress reporting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/>
              <a:t>Training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59204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development actions!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100" dirty="0"/>
              <a:t>Get a deep understanding of what change management involves – you cannot get involved if you don’t know what is needed and what the core requirements are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Use your knowledge to decide where you want to direct your efforts – leading specific initiatives or leading the process of change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Build your portfolio of change experience – review your past roles to see where you have already led change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Create your network of change professionals – join the Change Management Institute!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Get qualified and accredited – change management is a professional discipline so demonstrate your professionalism.</a:t>
            </a:r>
          </a:p>
          <a:p>
            <a:pPr marL="457200" indent="-457200">
              <a:buFont typeface="+mj-lt"/>
              <a:buAutoNum type="arabicPeriod"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42283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58373" y="4099447"/>
            <a:ext cx="322158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Twitter: </a:t>
            </a:r>
            <a:r>
              <a:rPr lang="en-GB" sz="2000" dirty="0" smtClean="0">
                <a:solidFill>
                  <a:srgbClr val="F16624"/>
                </a:solidFill>
                <a:latin typeface="Century Gothic" pitchFamily="34" charset="0"/>
              </a:rPr>
              <a:t>@</a:t>
            </a:r>
            <a:r>
              <a:rPr lang="en-GB" sz="2000" dirty="0" err="1" smtClean="0">
                <a:solidFill>
                  <a:srgbClr val="F16624"/>
                </a:solidFill>
                <a:latin typeface="Century Gothic" pitchFamily="34" charset="0"/>
              </a:rPr>
              <a:t>AgileMelanie</a:t>
            </a:r>
            <a:endParaRPr lang="en-GB" sz="2000" dirty="0">
              <a:solidFill>
                <a:srgbClr val="F16624"/>
              </a:solidFill>
              <a:latin typeface="Century Gothic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061867" y="3192463"/>
            <a:ext cx="35814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Linkedin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: </a:t>
            </a:r>
            <a:r>
              <a:rPr lang="en-GB" sz="2000" dirty="0" smtClean="0">
                <a:solidFill>
                  <a:srgbClr val="F16624"/>
                </a:solidFill>
                <a:latin typeface="Century Gothic" pitchFamily="34" charset="0"/>
              </a:rPr>
              <a:t>Melanie Franklin</a:t>
            </a:r>
            <a:r>
              <a:rPr lang="en-GB" sz="2000" dirty="0" smtClean="0">
                <a:solidFill>
                  <a:srgbClr val="008AC8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058373" y="3646487"/>
            <a:ext cx="51577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YouTube:</a:t>
            </a:r>
            <a:r>
              <a:rPr lang="en-GB" sz="2000" dirty="0" smtClean="0">
                <a:solidFill>
                  <a:srgbClr val="276D7A"/>
                </a:solidFill>
                <a:latin typeface="Century Gothic" pitchFamily="34" charset="0"/>
              </a:rPr>
              <a:t> </a:t>
            </a:r>
            <a:r>
              <a:rPr lang="en-GB" sz="2000" dirty="0" err="1" smtClean="0">
                <a:solidFill>
                  <a:srgbClr val="F16624"/>
                </a:solidFill>
                <a:latin typeface="Century Gothic" pitchFamily="34" charset="0"/>
              </a:rPr>
              <a:t>AgileCM</a:t>
            </a:r>
            <a:endParaRPr lang="en-GB" sz="2000" dirty="0" smtClean="0">
              <a:solidFill>
                <a:srgbClr val="F16624"/>
              </a:solidFill>
              <a:latin typeface="Century Gothic" pitchFamily="34" charset="0"/>
            </a:endParaRPr>
          </a:p>
        </p:txBody>
      </p:sp>
      <p:pic>
        <p:nvPicPr>
          <p:cNvPr id="26633" name="Picture 20" descr="https://encrypted-tbn1.gstatic.com/images?q=tbn:ANd9GcRvLaeScZwQ5Btp9i3n_JWHDEW8Bylu9auT4w7B8saA83GGCf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92" y="3192463"/>
            <a:ext cx="3587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4" descr="https://encrypted-tbn2.gstatic.com/images?q=tbn:ANd9GcTjlMYhvrdNg4OcPGLVJB4L47R6CWX77OieIF79lwMURk_3BRsE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11" y="3606800"/>
            <a:ext cx="62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8" descr="http://simplyzesty.com/wp-content/uploads/2011/08/Twitter-Logo-300x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86" y="4104210"/>
            <a:ext cx="349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Box 24"/>
          <p:cNvSpPr txBox="1">
            <a:spLocks noChangeArrowheads="1"/>
          </p:cNvSpPr>
          <p:nvPr/>
        </p:nvSpPr>
        <p:spPr bwMode="auto">
          <a:xfrm>
            <a:off x="995363" y="1482725"/>
            <a:ext cx="5525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melanie@agilechangemanagement.co.uk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39" name="TextBox 25"/>
          <p:cNvSpPr txBox="1">
            <a:spLocks noChangeArrowheads="1"/>
          </p:cNvSpPr>
          <p:nvPr/>
        </p:nvSpPr>
        <p:spPr bwMode="auto">
          <a:xfrm>
            <a:off x="1001713" y="1966913"/>
            <a:ext cx="1824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07960 995262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40" name="TextBox 26"/>
          <p:cNvSpPr txBox="1">
            <a:spLocks noChangeArrowheads="1"/>
          </p:cNvSpPr>
          <p:nvPr/>
        </p:nvSpPr>
        <p:spPr bwMode="auto">
          <a:xfrm>
            <a:off x="1042988" y="2409825"/>
            <a:ext cx="500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www.agilechangemanagement.co.uk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42" name="TextBox 7"/>
          <p:cNvSpPr txBox="1">
            <a:spLocks noChangeArrowheads="1"/>
          </p:cNvSpPr>
          <p:nvPr/>
        </p:nvSpPr>
        <p:spPr bwMode="auto">
          <a:xfrm>
            <a:off x="323850" y="549275"/>
            <a:ext cx="3532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16624"/>
                </a:solidFill>
                <a:latin typeface="Century Gothic" pitchFamily="34" charset="0"/>
              </a:rPr>
              <a:t>Further resources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7950" y="1125538"/>
            <a:ext cx="8856663" cy="0"/>
          </a:xfrm>
          <a:prstGeom prst="line">
            <a:avLst/>
          </a:prstGeom>
          <a:ln w="19050">
            <a:solidFill>
              <a:srgbClr val="F16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s - need to rename and save-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75848"/>
            <a:ext cx="432048" cy="377088"/>
          </a:xfrm>
          <a:prstGeom prst="rect">
            <a:avLst/>
          </a:prstGeom>
        </p:spPr>
      </p:pic>
      <p:pic>
        <p:nvPicPr>
          <p:cNvPr id="30" name="Picture 29" descr="icons - need to rename and save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24053"/>
            <a:ext cx="432048" cy="423475"/>
          </a:xfrm>
          <a:prstGeom prst="rect">
            <a:avLst/>
          </a:prstGeom>
        </p:spPr>
      </p:pic>
      <p:pic>
        <p:nvPicPr>
          <p:cNvPr id="31" name="Picture 30" descr="icons - need to rename and save-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484784"/>
            <a:ext cx="371205" cy="3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Explain why everyone is talking about Change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Understand the context and perspective of different types of Change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Review the skills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Plan your career development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33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www.change-management-institute.com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7" y="2233404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137112"/>
            <a:ext cx="502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en-US" sz="2400" b="1" dirty="0">
                <a:solidFill>
                  <a:srgbClr val="84A93E"/>
                </a:solidFill>
                <a:latin typeface="Arial" charset="0"/>
                <a:ea typeface="ＭＳ Ｐゴシック" pitchFamily="34" charset="-128"/>
                <a:cs typeface="+mn-cs"/>
              </a:rPr>
              <a:t>CREDIBILITY</a:t>
            </a:r>
            <a:endParaRPr lang="en-US" altLang="en-US" sz="2400" dirty="0">
              <a:solidFill>
                <a:srgbClr val="84A93E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lvl="0" defTabSz="914400">
              <a:defRPr/>
            </a:pPr>
            <a:r>
              <a:rPr lang="en-US" sz="2400" i="1" dirty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+mn-cs"/>
              </a:rPr>
              <a:t>A</a:t>
            </a:r>
            <a:r>
              <a:rPr lang="en-GB" sz="2400" i="1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+mn-cs"/>
              </a:rPr>
              <a:t>ffording</a:t>
            </a:r>
            <a:r>
              <a:rPr lang="en-GB" sz="2400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+mn-cs"/>
              </a:rPr>
              <a:t> you membership and affiliation to a professional industry organisation </a:t>
            </a:r>
          </a:p>
          <a:p>
            <a:pPr lvl="0" defTabSz="914400">
              <a:defRPr/>
            </a:pPr>
            <a:r>
              <a:rPr lang="en-US" altLang="en-US" sz="2400" b="1" dirty="0">
                <a:solidFill>
                  <a:srgbClr val="84A93E"/>
                </a:solidFill>
                <a:latin typeface="Arial" charset="0"/>
                <a:ea typeface="ＭＳ Ｐゴシック" pitchFamily="34" charset="-128"/>
                <a:cs typeface="+mn-cs"/>
              </a:rPr>
              <a:t>CAPABILITY</a:t>
            </a:r>
            <a:endParaRPr lang="en-US" altLang="en-US" sz="2400" dirty="0">
              <a:solidFill>
                <a:srgbClr val="84A93E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lvl="0" defTabSz="914400">
              <a:defRPr/>
            </a:pPr>
            <a:r>
              <a:rPr lang="en-US" altLang="en-US" sz="2400" i="1" dirty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+mn-cs"/>
              </a:rPr>
              <a:t>Ensuring you have access to opportunities to continually develop and be </a:t>
            </a:r>
            <a:r>
              <a:rPr lang="en-US" altLang="en-US" sz="2400" i="1" dirty="0" err="1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+mn-cs"/>
              </a:rPr>
              <a:t>recognised</a:t>
            </a:r>
            <a:endParaRPr lang="en-US" altLang="en-US" sz="2400" dirty="0">
              <a:solidFill>
                <a:srgbClr val="84A93E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lvl="0" defTabSz="914400">
              <a:defRPr/>
            </a:pPr>
            <a:r>
              <a:rPr lang="en-US" altLang="en-US" sz="2400" b="1" dirty="0">
                <a:solidFill>
                  <a:srgbClr val="84A93E"/>
                </a:solidFill>
                <a:latin typeface="Arial" charset="0"/>
                <a:ea typeface="ＭＳ Ｐゴシック" pitchFamily="34" charset="-128"/>
                <a:cs typeface="+mn-cs"/>
              </a:rPr>
              <a:t>CONNECTION</a:t>
            </a:r>
            <a:endParaRPr lang="en-US" altLang="en-US" sz="2400" dirty="0">
              <a:solidFill>
                <a:srgbClr val="84A93E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lvl="0" defTabSz="914400">
              <a:defRPr/>
            </a:pPr>
            <a:r>
              <a:rPr lang="en-US" altLang="en-US" sz="2400" i="1" dirty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+mn-cs"/>
              </a:rPr>
              <a:t>Local connections within a global community</a:t>
            </a:r>
            <a:r>
              <a:rPr lang="en-US" altLang="en-US" sz="2400" dirty="0">
                <a:solidFill>
                  <a:srgbClr val="84A93E"/>
                </a:solidFill>
                <a:latin typeface="Arial" charset="0"/>
                <a:ea typeface="ＭＳ Ｐゴシック" pitchFamily="34" charset="-128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680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10" y="2797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Aharoni" pitchFamily="2" charset="-79"/>
                <a:cs typeface="Aharoni" pitchFamily="2" charset="-79"/>
              </a:rPr>
              <a:t>Chief Persuasion </a:t>
            </a:r>
            <a:r>
              <a:rPr lang="en-GB" sz="2400" dirty="0" smtClean="0">
                <a:latin typeface="Aharoni" pitchFamily="2" charset="-79"/>
                <a:cs typeface="Aharoni" pitchFamily="2" charset="-79"/>
              </a:rPr>
              <a:t>Officer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1" y="31000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Communications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8819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Director </a:t>
            </a:r>
            <a:r>
              <a:rPr lang="en-GB" sz="2400" dirty="0">
                <a:latin typeface="Aharoni" pitchFamily="2" charset="-79"/>
                <a:cs typeface="Aharoni" pitchFamily="2" charset="-79"/>
              </a:rPr>
              <a:t>of </a:t>
            </a:r>
            <a:r>
              <a:rPr lang="en-GB" sz="2400" dirty="0" smtClean="0">
                <a:latin typeface="Aharoni" pitchFamily="2" charset="-79"/>
                <a:cs typeface="Aharoni" pitchFamily="2" charset="-79"/>
              </a:rPr>
              <a:t>People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346" y="24372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Project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820" y="3207441"/>
            <a:ext cx="2563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Line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820" y="41961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Programme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311" y="51396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Head </a:t>
            </a:r>
            <a:r>
              <a:rPr lang="en-GB" sz="2400" dirty="0">
                <a:latin typeface="Aharoni" pitchFamily="2" charset="-79"/>
                <a:cs typeface="Aharoni" pitchFamily="2" charset="-79"/>
              </a:rPr>
              <a:t>of PMO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929" y="841426"/>
            <a:ext cx="4271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Business Transformation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475" y="19605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Team Leader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1" y="20217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Employee Engagement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7855" y="54558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HR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109" y="11563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Business Analyst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1" y="61483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Delivery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6763" y="46577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Relationship Manager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1" y="59175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Customer Experience Lead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329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97"/>
            <a:ext cx="8507286" cy="977815"/>
          </a:xfrm>
        </p:spPr>
        <p:txBody>
          <a:bodyPr/>
          <a:lstStyle/>
          <a:p>
            <a:r>
              <a:rPr lang="en-GB" dirty="0"/>
              <a:t>Change Manager – fast growing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172"/>
            <a:ext cx="8355724" cy="3918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Organisations know the cost of failure: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100" dirty="0"/>
              <a:t>Direct cost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100" dirty="0"/>
              <a:t>Opportunity cost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100" dirty="0"/>
              <a:t>Reputational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Change must be managed, not left to chance – IBM says 19% better chance if a CM is appointed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Huge number of transformational change programmes – digital; organisational; innovations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All industries affected – </a:t>
            </a:r>
            <a:r>
              <a:rPr lang="en-GB" sz="2100" dirty="0" err="1"/>
              <a:t>Prosci</a:t>
            </a:r>
            <a:r>
              <a:rPr lang="en-GB" sz="2100" dirty="0"/>
              <a:t> Research indicates 70% of banking, consumer goods, transport, utilities have 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CM role continues to grow – US firms with CMs: 43% to 53% in 2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56731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Change Managers?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0" y="1925980"/>
            <a:ext cx="8362545" cy="50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6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6511" cy="1143000"/>
          </a:xfrm>
        </p:spPr>
        <p:txBody>
          <a:bodyPr/>
          <a:lstStyle/>
          <a:p>
            <a:r>
              <a:rPr lang="en-GB" dirty="0"/>
              <a:t>Jobs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93616"/>
              </p:ext>
            </p:extLst>
          </p:nvPr>
        </p:nvGraphicFramePr>
        <p:xfrm>
          <a:off x="2433711" y="0"/>
          <a:ext cx="6710289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55848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307015" y="4830226"/>
            <a:ext cx="19765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-52"/>
                <a:ea typeface="Geneva" charset="-128"/>
              </a:defRPr>
            </a:lvl9pPr>
          </a:lstStyle>
          <a:p>
            <a:r>
              <a:rPr lang="en-GB" dirty="0"/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5032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8204"/>
            <a:ext cx="8194204" cy="518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Salary</a:t>
            </a:r>
          </a:p>
        </p:txBody>
      </p:sp>
    </p:spTree>
    <p:extLst>
      <p:ext uri="{BB962C8B-B14F-4D97-AF65-F5344CB8AC3E}">
        <p14:creationId xmlns:p14="http://schemas.microsoft.com/office/powerpoint/2010/main" val="411936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6" y="520507"/>
            <a:ext cx="8861513" cy="605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83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13752</TotalTime>
  <Words>571</Words>
  <Application>Microsoft Office PowerPoint</Application>
  <PresentationFormat>On-screen Show (4:3)</PresentationFormat>
  <Paragraphs>85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Aharoni</vt:lpstr>
      <vt:lpstr>Arial</vt:lpstr>
      <vt:lpstr>Calibri</vt:lpstr>
      <vt:lpstr>Century Gothic</vt:lpstr>
      <vt:lpstr>Geneva</vt:lpstr>
      <vt:lpstr>Lucida Grande</vt:lpstr>
      <vt:lpstr>Verdana</vt:lpstr>
      <vt:lpstr>2_Office Theme</vt:lpstr>
      <vt:lpstr>What does a Change Manager Do?</vt:lpstr>
      <vt:lpstr>Objectives</vt:lpstr>
      <vt:lpstr>www.change-management-institute.com</vt:lpstr>
      <vt:lpstr>PowerPoint Presentation</vt:lpstr>
      <vt:lpstr>Change Manager – fast growing opportunities</vt:lpstr>
      <vt:lpstr>Where are Change Managers?</vt:lpstr>
      <vt:lpstr>Jobs</vt:lpstr>
      <vt:lpstr>Salary</vt:lpstr>
      <vt:lpstr>PowerPoint Presentation</vt:lpstr>
      <vt:lpstr>PowerPoint Presentation</vt:lpstr>
      <vt:lpstr>PowerPoint Presentation</vt:lpstr>
      <vt:lpstr>Specialist in what is being changed</vt:lpstr>
      <vt:lpstr>Specialist in creating a change capability</vt:lpstr>
      <vt:lpstr>Your development actions!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</dc:title>
  <dc:creator>Melanie Franklin</dc:creator>
  <cp:lastModifiedBy>EWP</cp:lastModifiedBy>
  <cp:revision>391</cp:revision>
  <cp:lastPrinted>2016-01-25T14:46:33Z</cp:lastPrinted>
  <dcterms:created xsi:type="dcterms:W3CDTF">2014-07-31T15:16:02Z</dcterms:created>
  <dcterms:modified xsi:type="dcterms:W3CDTF">2016-03-22T14:43:29Z</dcterms:modified>
</cp:coreProperties>
</file>